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71" r:id="rId3"/>
    <p:sldId id="273" r:id="rId4"/>
    <p:sldId id="272" r:id="rId5"/>
    <p:sldId id="291" r:id="rId6"/>
    <p:sldId id="274" r:id="rId7"/>
    <p:sldId id="275" r:id="rId8"/>
    <p:sldId id="276" r:id="rId9"/>
    <p:sldId id="277" r:id="rId10"/>
    <p:sldId id="278" r:id="rId11"/>
    <p:sldId id="285" r:id="rId12"/>
    <p:sldId id="286" r:id="rId13"/>
    <p:sldId id="292" r:id="rId14"/>
    <p:sldId id="282" r:id="rId15"/>
    <p:sldId id="287" r:id="rId16"/>
    <p:sldId id="293" r:id="rId17"/>
    <p:sldId id="289" r:id="rId18"/>
    <p:sldId id="290" r:id="rId19"/>
    <p:sldId id="294"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71"/>
            <p14:sldId id="273"/>
            <p14:sldId id="272"/>
            <p14:sldId id="291"/>
            <p14:sldId id="274"/>
            <p14:sldId id="275"/>
            <p14:sldId id="276"/>
            <p14:sldId id="277"/>
            <p14:sldId id="278"/>
            <p14:sldId id="285"/>
            <p14:sldId id="286"/>
            <p14:sldId id="292"/>
            <p14:sldId id="282"/>
            <p14:sldId id="287"/>
            <p14:sldId id="293"/>
            <p14:sldId id="289"/>
            <p14:sldId id="290"/>
            <p14:sldId id="294"/>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JUAN, Vodafone Spain" initials="HJVS" lastIdx="2" clrIdx="0">
    <p:extLst>
      <p:ext uri="{19B8F6BF-5375-455C-9EA6-DF929625EA0E}">
        <p15:presenceInfo xmlns:p15="http://schemas.microsoft.com/office/powerpoint/2012/main" userId="HERNANDEZ, JUAN, Vodafone Sp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A"/>
    <a:srgbClr val="F0F0EF"/>
    <a:srgbClr val="97999B"/>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5" autoAdjust="0"/>
    <p:restoredTop sz="94660"/>
  </p:normalViewPr>
  <p:slideViewPr>
    <p:cSldViewPr snapToGrid="0">
      <p:cViewPr varScale="1">
        <p:scale>
          <a:sx n="76" d="100"/>
          <a:sy n="76" d="100"/>
        </p:scale>
        <p:origin x="60" y="6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8833B7E-6E9C-48DB-BDB6-9DEB471C4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CE7B7A3-8633-42E6-AC7A-2705722D96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A2E65-46B9-437A-B020-E11153DE04F3}" type="datetimeFigureOut">
              <a:rPr lang="es-ES" smtClean="0"/>
              <a:t>16/05/2021</a:t>
            </a:fld>
            <a:endParaRPr lang="es-ES"/>
          </a:p>
        </p:txBody>
      </p:sp>
      <p:sp>
        <p:nvSpPr>
          <p:cNvPr id="5" name="Marcador de número de diapositiva 4">
            <a:extLst>
              <a:ext uri="{FF2B5EF4-FFF2-40B4-BE49-F238E27FC236}">
                <a16:creationId xmlns:a16="http://schemas.microsoft.com/office/drawing/2014/main" id="{CDFA0221-6852-4201-AC9C-D194F05FD6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BC7D-F88B-4675-A373-F7C6514E668F}" type="slidenum">
              <a:rPr lang="es-ES" smtClean="0"/>
              <a:t>‹Nº›</a:t>
            </a:fld>
            <a:endParaRPr lang="es-ES"/>
          </a:p>
        </p:txBody>
      </p:sp>
    </p:spTree>
    <p:extLst>
      <p:ext uri="{BB962C8B-B14F-4D97-AF65-F5344CB8AC3E}">
        <p14:creationId xmlns:p14="http://schemas.microsoft.com/office/powerpoint/2010/main" val="3116202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29789-74CA-4F8F-9651-C327989BC5D2}" type="datetimeFigureOut">
              <a:rPr lang="es-ES" smtClean="0"/>
              <a:t>16/05/2021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583E773-7C4B-4260-8A45-886C6E4C8EB6}" type="slidenum">
              <a:rPr lang="es-ES" smtClean="0"/>
              <a:t>14</a:t>
            </a:fld>
            <a:endParaRPr lang="es-ES" dirty="0"/>
          </a:p>
        </p:txBody>
      </p:sp>
    </p:spTree>
    <p:extLst>
      <p:ext uri="{BB962C8B-B14F-4D97-AF65-F5344CB8AC3E}">
        <p14:creationId xmlns:p14="http://schemas.microsoft.com/office/powerpoint/2010/main" val="236022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9" name="Rectángulo 28">
            <a:extLst>
              <a:ext uri="{FF2B5EF4-FFF2-40B4-BE49-F238E27FC236}">
                <a16:creationId xmlns:a16="http://schemas.microsoft.com/office/drawing/2014/main" id="{557A0DE0-62A4-C044-90A6-61DCBC23D52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44BE81B9-BADB-1D42-840B-2281F3BFC79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0F865C87-E6FC-DB42-8983-3075E699BE3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99519E8E-9606-EA4E-830D-BF74C1F5DAE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0EF53693-1331-364F-8228-9324822FBF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41184381-7C54-1E4B-B771-CCBF505BDC4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4" name="Rectángulo 33">
            <a:extLst>
              <a:ext uri="{FF2B5EF4-FFF2-40B4-BE49-F238E27FC236}">
                <a16:creationId xmlns:a16="http://schemas.microsoft.com/office/drawing/2014/main" id="{7A558238-3709-7842-8E25-9E228E16D99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383DE17F-B3C0-7E43-A57C-10F8A6205C4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1" name="Rectángulo 30">
            <a:extLst>
              <a:ext uri="{FF2B5EF4-FFF2-40B4-BE49-F238E27FC236}">
                <a16:creationId xmlns:a16="http://schemas.microsoft.com/office/drawing/2014/main" id="{1A768BE3-BCF4-A74A-AC58-6241527E56A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39347F3-467F-FC40-98EC-F8B13B580AD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956AF277-4393-3D45-8634-B711D983EA0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D166507A-3A08-D24A-AD58-522D5B96906E}"/>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784E700E-3053-D549-B422-777AE44828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677C39ED-3670-F14F-867C-38DF1B0F76B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E408959-888B-C342-914C-E2FBD8A1A6E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D3B75317-B74A-9440-BC2B-AFA9DE9395D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3" y="6053148"/>
            <a:ext cx="1038208" cy="353943"/>
          </a:xfrm>
          <a:prstGeom prst="rect">
            <a:avLst/>
          </a:prstGeom>
          <a:noFill/>
        </p:spPr>
        <p:txBody>
          <a:bodyPr wrap="square" rtlCol="0">
            <a:spAutoFit/>
          </a:bodyPr>
          <a:lstStyle/>
          <a:p>
            <a:r>
              <a:rPr lang="es-ES" sz="1700" dirty="0">
                <a:solidFill>
                  <a:schemeClr val="bg1"/>
                </a:solidFill>
              </a:rPr>
              <a:t>eae.es</a:t>
            </a:r>
          </a:p>
        </p:txBody>
      </p:sp>
      <p:sp>
        <p:nvSpPr>
          <p:cNvPr id="23" name="Rectángulo 22">
            <a:extLst>
              <a:ext uri="{FF2B5EF4-FFF2-40B4-BE49-F238E27FC236}">
                <a16:creationId xmlns:a16="http://schemas.microsoft.com/office/drawing/2014/main" id="{D6B9726F-B714-9C4D-897D-EB6F13E05C2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DC5267E3-FF09-624D-A5E1-26C7179AF83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03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81CE358-3DFD-5C4E-9940-53033530D4C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00156EF6-CA8E-441E-B63C-2F86AC146174}"/>
              </a:ext>
            </a:extLst>
          </p:cNvPr>
          <p:cNvSpPr>
            <a:spLocks noGrp="1"/>
          </p:cNvSpPr>
          <p:nvPr>
            <p:ph type="sldNum" sz="quarter" idx="12"/>
          </p:nvPr>
        </p:nvSpPr>
        <p:spPr/>
        <p:txBody>
          <a:bodyPr/>
          <a:lstStyle/>
          <a:p>
            <a:fld id="{A64E805E-E9C5-4556-814C-C096ED3BEA4F}" type="slidenum">
              <a:rPr lang="es-ES" smtClean="0"/>
              <a:t>‹Nº›</a:t>
            </a:fld>
            <a:endParaRPr lang="es-ES"/>
          </a:p>
        </p:txBody>
      </p:sp>
    </p:spTree>
    <p:extLst>
      <p:ext uri="{BB962C8B-B14F-4D97-AF65-F5344CB8AC3E}">
        <p14:creationId xmlns:p14="http://schemas.microsoft.com/office/powerpoint/2010/main" val="120016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A4F1B68A-1ECD-5D49-B7A8-8A00F0B8CC9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99ECB2-A8DD-CE42-9E8B-333E43B6A9C8}"/>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8B65D1B0-370E-4644-A94F-EEB1D1F2F386}"/>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B8615A58-55DA-D549-B003-7E478E615E0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C387C54-296B-9249-BD7A-26F3AEA338B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6" name="Rectángulo 25">
            <a:extLst>
              <a:ext uri="{FF2B5EF4-FFF2-40B4-BE49-F238E27FC236}">
                <a16:creationId xmlns:a16="http://schemas.microsoft.com/office/drawing/2014/main" id="{A1E46743-816B-884D-8BCF-6803263804BB}"/>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8" name="Rectángulo 27">
            <a:extLst>
              <a:ext uri="{FF2B5EF4-FFF2-40B4-BE49-F238E27FC236}">
                <a16:creationId xmlns:a16="http://schemas.microsoft.com/office/drawing/2014/main" id="{74FCDC74-1912-3542-ACBF-6D5C79669B6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586166EF-7527-8940-910D-5EEED84D146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 name="Rectángulo 2">
            <a:extLst>
              <a:ext uri="{FF2B5EF4-FFF2-40B4-BE49-F238E27FC236}">
                <a16:creationId xmlns:a16="http://schemas.microsoft.com/office/drawing/2014/main" id="{67ABAAE0-B4AE-A046-AF06-7119573EDE2F}"/>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41AFA827-D6BB-DA4A-A66C-E6DAA314AC6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0EFAD776-41B7-F944-8AA8-734FB64DA61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sp>
        <p:nvSpPr>
          <p:cNvPr id="7" name="Rectángulo 6">
            <a:extLst>
              <a:ext uri="{FF2B5EF4-FFF2-40B4-BE49-F238E27FC236}">
                <a16:creationId xmlns:a16="http://schemas.microsoft.com/office/drawing/2014/main" id="{28ADCEEB-8834-EE48-944E-BFCAFA58414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0B0D31B-FA3B-44C4-92A6-09AD8A18F940}"/>
              </a:ext>
            </a:extLst>
          </p:cNvPr>
          <p:cNvSpPr txBox="1"/>
          <p:nvPr userDrawn="1">
            <p:extLst>
              <p:ext uri="{1162E1C5-73C7-4A58-AE30-91384D911F3F}">
                <p184:classification xmlns:p184="http://schemas.microsoft.com/office/powerpoint/2018/4/main" val="ftr"/>
              </p:ext>
            </p:extLst>
          </p:nvPr>
        </p:nvSpPr>
        <p:spPr>
          <a:xfrm>
            <a:off x="0" y="6751320"/>
            <a:ext cx="350838" cy="106680"/>
          </a:xfrm>
          <a:prstGeom prst="rect">
            <a:avLst/>
          </a:prstGeom>
        </p:spPr>
        <p:txBody>
          <a:bodyPr horzOverflow="overflow" lIns="0" tIns="0" rIns="0" bIns="0">
            <a:spAutoFit/>
          </a:bodyPr>
          <a:lstStyle/>
          <a:p>
            <a:pPr algn="l"/>
            <a:r>
              <a:rPr lang="es-ES" sz="700">
                <a:solidFill>
                  <a:srgbClr val="000000"/>
                </a:solidFill>
                <a:latin typeface="Calibri" panose="020F0502020204030204" pitchFamily="34" charset="0"/>
                <a:cs typeface="Calibri" panose="020F0502020204030204" pitchFamily="34" charset="0"/>
              </a:rPr>
              <a:t>C1 Public</a:t>
            </a:r>
          </a:p>
        </p:txBody>
      </p:sp>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inN8seMm7U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ídeo 3">
            <a:extLst>
              <a:ext uri="{FF2B5EF4-FFF2-40B4-BE49-F238E27FC236}">
                <a16:creationId xmlns:a16="http://schemas.microsoft.com/office/drawing/2014/main" id="{0698A624-47C2-4C56-80FF-CC686BFF5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1539240" y="1320713"/>
            <a:ext cx="9479280" cy="4903171"/>
          </a:xfrm>
          <a:prstGeom prst="rect">
            <a:avLst/>
          </a:prstGeom>
        </p:spPr>
      </p:pic>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439172" y="2933526"/>
            <a:ext cx="10075655" cy="1125394"/>
          </a:xfrm>
        </p:spPr>
        <p:txBody>
          <a:bodyPr/>
          <a:lstStyle/>
          <a:p>
            <a:pPr algn="ctr"/>
            <a:r>
              <a:rPr lang="es-ES" dirty="0"/>
              <a:t>Introducción a Python</a:t>
            </a:r>
          </a:p>
        </p:txBody>
      </p:sp>
    </p:spTree>
    <p:extLst>
      <p:ext uri="{BB962C8B-B14F-4D97-AF65-F5344CB8AC3E}">
        <p14:creationId xmlns:p14="http://schemas.microsoft.com/office/powerpoint/2010/main" val="18946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16500-5DE8-4406-8AD4-D696217989F0}"/>
              </a:ext>
            </a:extLst>
          </p:cNvPr>
          <p:cNvSpPr>
            <a:spLocks noGrp="1"/>
          </p:cNvSpPr>
          <p:nvPr>
            <p:ph type="title"/>
          </p:nvPr>
        </p:nvSpPr>
        <p:spPr>
          <a:xfrm>
            <a:off x="640079" y="640079"/>
            <a:ext cx="3402531" cy="5272242"/>
          </a:xfrm>
        </p:spPr>
        <p:txBody>
          <a:bodyPr>
            <a:normAutofit/>
          </a:bodyPr>
          <a:lstStyle/>
          <a:p>
            <a:r>
              <a:rPr lang="es-ES" cap="none" dirty="0"/>
              <a:t>Spyder</a:t>
            </a:r>
          </a:p>
        </p:txBody>
      </p:sp>
      <p:sp>
        <p:nvSpPr>
          <p:cNvPr id="3" name="Marcador de contenido 2">
            <a:extLst>
              <a:ext uri="{FF2B5EF4-FFF2-40B4-BE49-F238E27FC236}">
                <a16:creationId xmlns:a16="http://schemas.microsoft.com/office/drawing/2014/main" id="{8C69F7B4-AAD2-4583-949D-E5DC4C818022}"/>
              </a:ext>
            </a:extLst>
          </p:cNvPr>
          <p:cNvSpPr>
            <a:spLocks noGrp="1"/>
          </p:cNvSpPr>
          <p:nvPr>
            <p:ph idx="1"/>
          </p:nvPr>
        </p:nvSpPr>
        <p:spPr>
          <a:xfrm>
            <a:off x="802640" y="883918"/>
            <a:ext cx="10977880" cy="2834737"/>
          </a:xfrm>
        </p:spPr>
        <p:txBody>
          <a:bodyPr>
            <a:normAutofit/>
          </a:bodyPr>
          <a:lstStyle/>
          <a:p>
            <a:pPr>
              <a:lnSpc>
                <a:spcPct val="90000"/>
              </a:lnSpc>
            </a:pPr>
            <a:endParaRPr lang="es-ES" b="0" i="0" u="none" strike="noStrike" baseline="0" dirty="0">
              <a:latin typeface="Arial" panose="020B0604020202020204" pitchFamily="34" charset="0"/>
            </a:endParaRPr>
          </a:p>
          <a:p>
            <a:pPr>
              <a:lnSpc>
                <a:spcPct val="90000"/>
              </a:lnSpc>
            </a:pPr>
            <a:endParaRPr lang="es-ES" b="0" i="0" u="none" strike="noStrike" baseline="0" dirty="0">
              <a:latin typeface="Arial" panose="020B0604020202020204" pitchFamily="34" charset="0"/>
            </a:endParaRPr>
          </a:p>
          <a:p>
            <a:pPr marL="342900" indent="-342900" algn="just">
              <a:lnSpc>
                <a:spcPct val="90000"/>
              </a:lnSpc>
              <a:buFont typeface="Arial" panose="020B0604020202020204" pitchFamily="34" charset="0"/>
              <a:buChar char="•"/>
            </a:pPr>
            <a:r>
              <a:rPr lang="es-ES" sz="1900" b="1" i="0" u="none" strike="noStrike" baseline="0" dirty="0">
                <a:latin typeface="Arial" panose="020B0604020202020204" pitchFamily="34" charset="0"/>
              </a:rPr>
              <a:t>Editor completo</a:t>
            </a:r>
            <a:r>
              <a:rPr lang="es-ES" sz="1900" b="0" i="0" u="none" strike="noStrike" baseline="0" dirty="0">
                <a:latin typeface="Arial" panose="020B0604020202020204" pitchFamily="34" charset="0"/>
              </a:rPr>
              <a:t> de Python orientado a la programación científica / </a:t>
            </a:r>
            <a:r>
              <a:rPr lang="es-ES" sz="1900" b="0" i="0" u="none" strike="noStrike" baseline="0" dirty="0" err="1">
                <a:latin typeface="Arial" panose="020B0604020202020204" pitchFamily="34" charset="0"/>
              </a:rPr>
              <a:t>interactive</a:t>
            </a:r>
            <a:r>
              <a:rPr lang="es-ES" sz="1900" b="0" i="0" u="none" strike="noStrike" baseline="0" dirty="0">
                <a:latin typeface="Arial" panose="020B0604020202020204" pitchFamily="34" charset="0"/>
              </a:rPr>
              <a:t> (similar a R Studio o Matlab). </a:t>
            </a:r>
          </a:p>
          <a:p>
            <a:pPr algn="just">
              <a:lnSpc>
                <a:spcPct val="90000"/>
              </a:lnSpc>
            </a:pPr>
            <a:endParaRPr lang="es-ES" sz="1900" b="0" i="0" u="none" strike="noStrike" baseline="0" dirty="0">
              <a:latin typeface="Arial" panose="020B0604020202020204" pitchFamily="34" charset="0"/>
            </a:endParaRPr>
          </a:p>
          <a:p>
            <a:pPr marL="342900" indent="-342900" algn="just">
              <a:lnSpc>
                <a:spcPct val="90000"/>
              </a:lnSpc>
              <a:buFont typeface="Arial" panose="020B0604020202020204" pitchFamily="34" charset="0"/>
              <a:buChar char="•"/>
            </a:pPr>
            <a:r>
              <a:rPr lang="es-ES" sz="1900" b="0" i="0" u="none" strike="noStrike" baseline="0" dirty="0">
                <a:latin typeface="Arial" panose="020B0604020202020204" pitchFamily="34" charset="0"/>
              </a:rPr>
              <a:t>Incluye </a:t>
            </a:r>
            <a:r>
              <a:rPr lang="es-ES" sz="1900" b="1" i="0" u="none" strike="noStrike" baseline="0" dirty="0">
                <a:latin typeface="Arial" panose="020B0604020202020204" pitchFamily="34" charset="0"/>
              </a:rPr>
              <a:t>funcionalidades como resaltado y completado de código</a:t>
            </a:r>
            <a:r>
              <a:rPr lang="es-ES" sz="1900" b="0" i="0" u="none" strike="noStrike" baseline="0" dirty="0">
                <a:latin typeface="Arial" panose="020B0604020202020204" pitchFamily="34" charset="0"/>
              </a:rPr>
              <a:t>, trabajo simultáneo con diversas consolas de Python (incluso con diferentes versiones), </a:t>
            </a:r>
            <a:r>
              <a:rPr lang="es-ES" sz="1900" b="1" i="0" u="none" strike="noStrike" baseline="0" dirty="0">
                <a:latin typeface="Arial" panose="020B0604020202020204" pitchFamily="34" charset="0"/>
              </a:rPr>
              <a:t>inspección de variables </a:t>
            </a:r>
            <a:r>
              <a:rPr lang="es-ES" sz="1900" b="0" i="0" u="none" strike="noStrike" baseline="0" dirty="0">
                <a:latin typeface="Arial" panose="020B0604020202020204" pitchFamily="34" charset="0"/>
              </a:rPr>
              <a:t>en el entorno de trabajo, </a:t>
            </a:r>
            <a:r>
              <a:rPr lang="es-ES" sz="1900" b="1" i="0" u="none" strike="noStrike" baseline="0" dirty="0">
                <a:latin typeface="Arial" panose="020B0604020202020204" pitchFamily="34" charset="0"/>
              </a:rPr>
              <a:t>depuración de código, creación y gestión de proyectos</a:t>
            </a:r>
            <a:r>
              <a:rPr lang="es-ES" sz="1900" b="0" i="0" u="none" strike="noStrike" baseline="0" dirty="0">
                <a:latin typeface="Arial" panose="020B0604020202020204" pitchFamily="34" charset="0"/>
              </a:rPr>
              <a:t>... </a:t>
            </a:r>
          </a:p>
          <a:p>
            <a:pPr>
              <a:lnSpc>
                <a:spcPct val="90000"/>
              </a:lnSpc>
            </a:pPr>
            <a:endParaRPr lang="es-ES" dirty="0"/>
          </a:p>
        </p:txBody>
      </p:sp>
      <p:pic>
        <p:nvPicPr>
          <p:cNvPr id="5" name="Imagen 4">
            <a:extLst>
              <a:ext uri="{FF2B5EF4-FFF2-40B4-BE49-F238E27FC236}">
                <a16:creationId xmlns:a16="http://schemas.microsoft.com/office/drawing/2014/main" id="{6C4322DC-6C6D-4D06-BED7-024B21971A4B}"/>
              </a:ext>
            </a:extLst>
          </p:cNvPr>
          <p:cNvPicPr>
            <a:picLocks noChangeAspect="1"/>
          </p:cNvPicPr>
          <p:nvPr/>
        </p:nvPicPr>
        <p:blipFill>
          <a:blip r:embed="rId2"/>
          <a:stretch>
            <a:fillRect/>
          </a:stretch>
        </p:blipFill>
        <p:spPr>
          <a:xfrm>
            <a:off x="4260623" y="3860895"/>
            <a:ext cx="4197864" cy="2203878"/>
          </a:xfrm>
          <a:prstGeom prst="rect">
            <a:avLst/>
          </a:prstGeom>
          <a:ln w="31750" cap="sq">
            <a:solidFill>
              <a:srgbClr val="FFFFFF"/>
            </a:solidFill>
            <a:miter lim="800000"/>
          </a:ln>
        </p:spPr>
      </p:pic>
    </p:spTree>
    <p:extLst>
      <p:ext uri="{BB962C8B-B14F-4D97-AF65-F5344CB8AC3E}">
        <p14:creationId xmlns:p14="http://schemas.microsoft.com/office/powerpoint/2010/main" val="316834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3EAF5-F13C-49F5-A473-088082134BF8}"/>
              </a:ext>
            </a:extLst>
          </p:cNvPr>
          <p:cNvSpPr>
            <a:spLocks noGrp="1"/>
          </p:cNvSpPr>
          <p:nvPr>
            <p:ph type="title"/>
          </p:nvPr>
        </p:nvSpPr>
        <p:spPr>
          <a:xfrm>
            <a:off x="640079" y="640079"/>
            <a:ext cx="3402531" cy="5272242"/>
          </a:xfrm>
        </p:spPr>
        <p:txBody>
          <a:bodyPr>
            <a:normAutofit/>
          </a:bodyPr>
          <a:lstStyle/>
          <a:p>
            <a:r>
              <a:rPr lang="es-ES" cap="none" dirty="0"/>
              <a:t>Visual </a:t>
            </a:r>
            <a:r>
              <a:rPr lang="es-ES" cap="none" dirty="0" err="1"/>
              <a:t>studio</a:t>
            </a:r>
            <a:r>
              <a:rPr lang="es-ES" cap="none" dirty="0"/>
              <a:t> code</a:t>
            </a:r>
          </a:p>
        </p:txBody>
      </p:sp>
      <p:sp>
        <p:nvSpPr>
          <p:cNvPr id="3" name="Marcador de contenido 2">
            <a:extLst>
              <a:ext uri="{FF2B5EF4-FFF2-40B4-BE49-F238E27FC236}">
                <a16:creationId xmlns:a16="http://schemas.microsoft.com/office/drawing/2014/main" id="{976516DA-56AE-497F-AE2B-F9288CF491EB}"/>
              </a:ext>
            </a:extLst>
          </p:cNvPr>
          <p:cNvSpPr>
            <a:spLocks noGrp="1"/>
          </p:cNvSpPr>
          <p:nvPr>
            <p:ph idx="1"/>
          </p:nvPr>
        </p:nvSpPr>
        <p:spPr>
          <a:xfrm>
            <a:off x="1250592" y="1280159"/>
            <a:ext cx="10214968" cy="2834737"/>
          </a:xfrm>
        </p:spPr>
        <p:txBody>
          <a:bodyPr>
            <a:normAutofit/>
          </a:bodyPr>
          <a:lstStyle/>
          <a:p>
            <a:endParaRPr lang="es-ES" b="0" i="0" u="none" strike="noStrike" baseline="0" dirty="0">
              <a:latin typeface="Arial" panose="020B0604020202020204" pitchFamily="34" charset="0"/>
            </a:endParaRPr>
          </a:p>
          <a:p>
            <a:pPr marL="342900" indent="-342900">
              <a:buFont typeface="Arial" panose="020B0604020202020204" pitchFamily="34" charset="0"/>
              <a:buChar char="•"/>
            </a:pPr>
            <a:r>
              <a:rPr lang="es-ES" sz="1800" b="0" i="0" u="none" strike="noStrike" baseline="0" dirty="0">
                <a:latin typeface="Arial" panose="020B0604020202020204" pitchFamily="34" charset="0"/>
              </a:rPr>
              <a:t>Visual Studio Code es un entorno de programación muy usado para trabajar con diversos lenguajes de programación, que se caracteriza por ser </a:t>
            </a:r>
            <a:r>
              <a:rPr lang="es-ES" sz="1800" b="1" i="0" u="none" strike="noStrike" baseline="0" dirty="0">
                <a:latin typeface="Arial" panose="020B0604020202020204" pitchFamily="34" charset="0"/>
              </a:rPr>
              <a:t>rápido, ligero y muy fácil de utilizar</a:t>
            </a:r>
            <a:r>
              <a:rPr lang="es-ES" b="0" i="0" u="none" strike="noStrike" baseline="0" dirty="0">
                <a:latin typeface="Arial" panose="020B0604020202020204" pitchFamily="34" charset="0"/>
              </a:rPr>
              <a:t>. </a:t>
            </a:r>
          </a:p>
        </p:txBody>
      </p:sp>
      <p:pic>
        <p:nvPicPr>
          <p:cNvPr id="5" name="Imagen 4">
            <a:extLst>
              <a:ext uri="{FF2B5EF4-FFF2-40B4-BE49-F238E27FC236}">
                <a16:creationId xmlns:a16="http://schemas.microsoft.com/office/drawing/2014/main" id="{F94AFDFD-19AC-4B78-B815-A7369C31FC3F}"/>
              </a:ext>
            </a:extLst>
          </p:cNvPr>
          <p:cNvPicPr>
            <a:picLocks noChangeAspect="1"/>
          </p:cNvPicPr>
          <p:nvPr/>
        </p:nvPicPr>
        <p:blipFill>
          <a:blip r:embed="rId2"/>
          <a:stretch>
            <a:fillRect/>
          </a:stretch>
        </p:blipFill>
        <p:spPr>
          <a:xfrm>
            <a:off x="4672103" y="3686783"/>
            <a:ext cx="3735387" cy="2203878"/>
          </a:xfrm>
          <a:prstGeom prst="rect">
            <a:avLst/>
          </a:prstGeom>
          <a:ln w="31750" cap="sq">
            <a:solidFill>
              <a:srgbClr val="FFFFFF"/>
            </a:solidFill>
            <a:miter lim="800000"/>
          </a:ln>
        </p:spPr>
      </p:pic>
    </p:spTree>
    <p:extLst>
      <p:ext uri="{BB962C8B-B14F-4D97-AF65-F5344CB8AC3E}">
        <p14:creationId xmlns:p14="http://schemas.microsoft.com/office/powerpoint/2010/main" val="422037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56862-1AA3-4B55-859D-9FBF3EC2E776}"/>
              </a:ext>
            </a:extLst>
          </p:cNvPr>
          <p:cNvSpPr>
            <a:spLocks noGrp="1"/>
          </p:cNvSpPr>
          <p:nvPr>
            <p:ph type="title"/>
          </p:nvPr>
        </p:nvSpPr>
        <p:spPr>
          <a:xfrm>
            <a:off x="640079" y="640079"/>
            <a:ext cx="3402531" cy="5272242"/>
          </a:xfrm>
        </p:spPr>
        <p:txBody>
          <a:bodyPr>
            <a:normAutofit/>
          </a:bodyPr>
          <a:lstStyle/>
          <a:p>
            <a:r>
              <a:rPr lang="es-ES" cap="none" dirty="0" err="1"/>
              <a:t>Pycharm</a:t>
            </a:r>
            <a:endParaRPr lang="es-ES" cap="none" dirty="0"/>
          </a:p>
        </p:txBody>
      </p:sp>
      <p:sp>
        <p:nvSpPr>
          <p:cNvPr id="3" name="Marcador de contenido 2">
            <a:extLst>
              <a:ext uri="{FF2B5EF4-FFF2-40B4-BE49-F238E27FC236}">
                <a16:creationId xmlns:a16="http://schemas.microsoft.com/office/drawing/2014/main" id="{6D9414BE-63A8-40BF-B99E-119B7FF99EC1}"/>
              </a:ext>
            </a:extLst>
          </p:cNvPr>
          <p:cNvSpPr>
            <a:spLocks noGrp="1"/>
          </p:cNvSpPr>
          <p:nvPr>
            <p:ph idx="1"/>
          </p:nvPr>
        </p:nvSpPr>
        <p:spPr>
          <a:xfrm>
            <a:off x="441960" y="1376679"/>
            <a:ext cx="11182203" cy="2834737"/>
          </a:xfrm>
        </p:spPr>
        <p:txBody>
          <a:bodyPr>
            <a:normAutofit/>
          </a:bodyPr>
          <a:lstStyle/>
          <a:p>
            <a:pPr marL="342900" indent="-342900" algn="just">
              <a:buFont typeface="Arial" panose="020B0604020202020204" pitchFamily="34" charset="0"/>
              <a:buChar char="•"/>
            </a:pPr>
            <a:r>
              <a:rPr lang="es-ES" sz="1800" b="1" i="0" dirty="0" err="1">
                <a:effectLst/>
                <a:latin typeface="Arial" panose="020B0604020202020204" pitchFamily="34" charset="0"/>
                <a:cs typeface="Arial" panose="020B0604020202020204" pitchFamily="34" charset="0"/>
              </a:rPr>
              <a:t>PyCharm</a:t>
            </a:r>
            <a:r>
              <a:rPr lang="es-ES" sz="1800" b="1" i="0" dirty="0">
                <a:effectLst/>
                <a:latin typeface="Arial" panose="020B0604020202020204" pitchFamily="34" charset="0"/>
                <a:cs typeface="Arial" panose="020B0604020202020204" pitchFamily="34" charset="0"/>
              </a:rPr>
              <a:t> </a:t>
            </a:r>
            <a:r>
              <a:rPr lang="es-ES" sz="1800" i="0" dirty="0">
                <a:effectLst/>
                <a:latin typeface="Arial" panose="020B0604020202020204" pitchFamily="34" charset="0"/>
                <a:cs typeface="Arial" panose="020B0604020202020204" pitchFamily="34" charset="0"/>
              </a:rPr>
              <a:t>es</a:t>
            </a:r>
            <a:r>
              <a:rPr lang="es-ES" sz="1800" b="0" i="0" dirty="0">
                <a:effectLst/>
                <a:latin typeface="Arial" panose="020B0604020202020204" pitchFamily="34" charset="0"/>
                <a:cs typeface="Arial" panose="020B0604020202020204" pitchFamily="34" charset="0"/>
              </a:rPr>
              <a:t> un IDE o entorno de desarrollo utilizado para desarrollar en el lenguaje de programación Python.</a:t>
            </a:r>
          </a:p>
          <a:p>
            <a:pPr algn="just"/>
            <a:endParaRPr lang="es-ES" sz="18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1800" b="0" i="0" dirty="0">
                <a:effectLst/>
                <a:latin typeface="Arial" panose="020B0604020202020204" pitchFamily="34" charset="0"/>
                <a:cs typeface="Arial" panose="020B0604020202020204" pitchFamily="34" charset="0"/>
              </a:rPr>
              <a:t>Proporciona </a:t>
            </a:r>
            <a:r>
              <a:rPr lang="es-ES" sz="1800" b="1" i="0" dirty="0">
                <a:effectLst/>
                <a:latin typeface="Arial" panose="020B0604020202020204" pitchFamily="34" charset="0"/>
                <a:cs typeface="Arial" panose="020B0604020202020204" pitchFamily="34" charset="0"/>
              </a:rPr>
              <a:t>análisis de código</a:t>
            </a:r>
            <a:r>
              <a:rPr lang="es-ES" sz="1800" b="0" i="0" dirty="0">
                <a:effectLst/>
                <a:latin typeface="Arial" panose="020B0604020202020204" pitchFamily="34" charset="0"/>
                <a:cs typeface="Arial" panose="020B0604020202020204" pitchFamily="34" charset="0"/>
              </a:rPr>
              <a:t>, </a:t>
            </a:r>
            <a:r>
              <a:rPr lang="es-ES" sz="1800" b="1" i="0" dirty="0">
                <a:effectLst/>
                <a:latin typeface="Arial" panose="020B0604020202020204" pitchFamily="34" charset="0"/>
                <a:cs typeface="Arial" panose="020B0604020202020204" pitchFamily="34" charset="0"/>
              </a:rPr>
              <a:t>depuración gráfica</a:t>
            </a:r>
            <a:r>
              <a:rPr lang="es-ES" sz="1800" b="0" i="0" dirty="0">
                <a:effectLst/>
                <a:latin typeface="Arial" panose="020B0604020202020204" pitchFamily="34" charset="0"/>
                <a:cs typeface="Arial" panose="020B0604020202020204" pitchFamily="34" charset="0"/>
              </a:rPr>
              <a:t>, </a:t>
            </a:r>
            <a:r>
              <a:rPr lang="es-ES" sz="1800" b="1" i="0" dirty="0">
                <a:effectLst/>
                <a:latin typeface="Arial" panose="020B0604020202020204" pitchFamily="34" charset="0"/>
                <a:cs typeface="Arial" panose="020B0604020202020204" pitchFamily="34" charset="0"/>
              </a:rPr>
              <a:t>soporte para el desarrollo web con Django</a:t>
            </a:r>
            <a:r>
              <a:rPr lang="es-ES" sz="1800" b="0" i="0" dirty="0">
                <a:effectLst/>
                <a:latin typeface="Arial" panose="020B0604020202020204" pitchFamily="34" charset="0"/>
                <a:cs typeface="Arial" panose="020B0604020202020204" pitchFamily="34" charset="0"/>
              </a:rPr>
              <a:t>, entre otras características.</a:t>
            </a:r>
          </a:p>
          <a:p>
            <a:pPr algn="just"/>
            <a:endParaRPr lang="es-ES" sz="18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PyCharm</a:t>
            </a:r>
            <a:r>
              <a:rPr lang="es-ES" sz="1800" b="0" i="0" dirty="0">
                <a:effectLst/>
                <a:latin typeface="Arial" panose="020B0604020202020204" pitchFamily="34" charset="0"/>
                <a:cs typeface="Arial" panose="020B0604020202020204" pitchFamily="34" charset="0"/>
              </a:rPr>
              <a:t> es desarrollado por la empresa </a:t>
            </a:r>
            <a:r>
              <a:rPr lang="es-ES" sz="1800" b="0" i="0" dirty="0" err="1">
                <a:effectLst/>
                <a:latin typeface="Arial" panose="020B0604020202020204" pitchFamily="34" charset="0"/>
                <a:cs typeface="Arial" panose="020B0604020202020204" pitchFamily="34" charset="0"/>
              </a:rPr>
              <a:t>JetBrains</a:t>
            </a:r>
            <a:r>
              <a:rPr lang="es-ES" sz="1800" b="0" i="0" dirty="0">
                <a:effectLst/>
                <a:latin typeface="Arial" panose="020B0604020202020204" pitchFamily="34" charset="0"/>
                <a:cs typeface="Arial" panose="020B0604020202020204" pitchFamily="34" charset="0"/>
              </a:rPr>
              <a:t> y debido a la naturaleza de sus licencias tiene </a:t>
            </a:r>
            <a:r>
              <a:rPr lang="es-ES" sz="1800" b="1" i="0" dirty="0">
                <a:effectLst/>
                <a:latin typeface="Arial" panose="020B0604020202020204" pitchFamily="34" charset="0"/>
                <a:cs typeface="Arial" panose="020B0604020202020204" pitchFamily="34" charset="0"/>
              </a:rPr>
              <a:t>dos versiones</a:t>
            </a:r>
            <a:r>
              <a:rPr lang="es-ES" sz="1800" b="0" i="0" dirty="0">
                <a:effectLst/>
                <a:latin typeface="Arial" panose="020B0604020202020204" pitchFamily="34" charset="0"/>
                <a:cs typeface="Arial" panose="020B0604020202020204" pitchFamily="34" charset="0"/>
              </a:rPr>
              <a:t>, la </a:t>
            </a:r>
            <a:r>
              <a:rPr lang="es-ES" sz="1800" b="0" i="0" dirty="0" err="1">
                <a:effectLst/>
                <a:latin typeface="Arial" panose="020B0604020202020204" pitchFamily="34" charset="0"/>
                <a:cs typeface="Arial" panose="020B0604020202020204" pitchFamily="34" charset="0"/>
              </a:rPr>
              <a:t>Community</a:t>
            </a:r>
            <a:r>
              <a:rPr lang="es-ES" sz="1800" b="0" i="0" dirty="0">
                <a:effectLst/>
                <a:latin typeface="Arial" panose="020B0604020202020204" pitchFamily="34" charset="0"/>
                <a:cs typeface="Arial" panose="020B0604020202020204" pitchFamily="34" charset="0"/>
              </a:rPr>
              <a:t> que es </a:t>
            </a:r>
            <a:r>
              <a:rPr lang="es-ES" sz="1800" b="1" i="0" dirty="0">
                <a:effectLst/>
                <a:latin typeface="Arial" panose="020B0604020202020204" pitchFamily="34" charset="0"/>
                <a:cs typeface="Arial" panose="020B0604020202020204" pitchFamily="34" charset="0"/>
              </a:rPr>
              <a:t>gratuita</a:t>
            </a:r>
            <a:r>
              <a:rPr lang="es-ES" sz="1800" b="0" i="0" dirty="0">
                <a:effectLst/>
                <a:latin typeface="Arial" panose="020B0604020202020204" pitchFamily="34" charset="0"/>
                <a:cs typeface="Arial" panose="020B0604020202020204" pitchFamily="34" charset="0"/>
              </a:rPr>
              <a:t> y orientada a la educación </a:t>
            </a:r>
            <a:r>
              <a:rPr lang="es-ES" sz="1800" b="1" i="0" dirty="0">
                <a:effectLst/>
                <a:latin typeface="Arial" panose="020B0604020202020204" pitchFamily="34" charset="0"/>
                <a:cs typeface="Arial" panose="020B0604020202020204" pitchFamily="34" charset="0"/>
              </a:rPr>
              <a:t>y</a:t>
            </a:r>
            <a:r>
              <a:rPr lang="es-ES" sz="1800" b="0" i="0" dirty="0">
                <a:effectLst/>
                <a:latin typeface="Arial" panose="020B0604020202020204" pitchFamily="34" charset="0"/>
                <a:cs typeface="Arial" panose="020B0604020202020204" pitchFamily="34" charset="0"/>
              </a:rPr>
              <a:t> al </a:t>
            </a:r>
            <a:r>
              <a:rPr lang="es-ES" sz="1800" b="1" i="0" dirty="0">
                <a:effectLst/>
                <a:latin typeface="Arial" panose="020B0604020202020204" pitchFamily="34" charset="0"/>
                <a:cs typeface="Arial" panose="020B0604020202020204" pitchFamily="34" charset="0"/>
              </a:rPr>
              <a:t>desarrollo puro en Python</a:t>
            </a:r>
            <a:r>
              <a:rPr lang="es-ES" sz="1800" b="0" i="0" dirty="0">
                <a:effectLst/>
                <a:latin typeface="Arial" panose="020B0604020202020204" pitchFamily="34" charset="0"/>
                <a:cs typeface="Arial" panose="020B0604020202020204" pitchFamily="34" charset="0"/>
              </a:rPr>
              <a:t> y la </a:t>
            </a:r>
            <a:r>
              <a:rPr lang="es-ES" sz="1800" b="1" i="0" dirty="0">
                <a:effectLst/>
                <a:latin typeface="Arial" panose="020B0604020202020204" pitchFamily="34" charset="0"/>
                <a:cs typeface="Arial" panose="020B0604020202020204" pitchFamily="34" charset="0"/>
              </a:rPr>
              <a:t>Professional</a:t>
            </a:r>
            <a:r>
              <a:rPr lang="es-ES" sz="1800" b="0" i="0" dirty="0">
                <a:effectLst/>
                <a:latin typeface="Arial" panose="020B0604020202020204" pitchFamily="34" charset="0"/>
                <a:cs typeface="Arial" panose="020B0604020202020204" pitchFamily="34" charset="0"/>
              </a:rPr>
              <a:t>, que </a:t>
            </a:r>
            <a:r>
              <a:rPr lang="es-ES" sz="1800" b="1" i="0" dirty="0">
                <a:effectLst/>
                <a:latin typeface="Arial" panose="020B0604020202020204" pitchFamily="34" charset="0"/>
                <a:cs typeface="Arial" panose="020B0604020202020204" pitchFamily="34" charset="0"/>
              </a:rPr>
              <a:t>incluye más características como el soporte a desarrollo web </a:t>
            </a:r>
            <a:r>
              <a:rPr lang="es-ES" sz="1800" b="0" i="0" dirty="0">
                <a:effectLst/>
                <a:latin typeface="Arial" panose="020B0604020202020204" pitchFamily="34" charset="0"/>
                <a:cs typeface="Arial" panose="020B0604020202020204" pitchFamily="34" charset="0"/>
              </a:rPr>
              <a:t>con varios precios.</a:t>
            </a:r>
            <a:endParaRPr lang="es-ES" sz="1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8B29D27-B518-4201-AB30-D10714C7E8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3543" y="4458943"/>
            <a:ext cx="4025347" cy="2203878"/>
          </a:xfrm>
          <a:prstGeom prst="rect">
            <a:avLst/>
          </a:prstGeom>
          <a:noFill/>
          <a:ln w="31750" cap="sq">
            <a:solidFill>
              <a:srgbClr val="FFFFF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4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p:txBody>
          <a:bodyPr/>
          <a:lstStyle/>
          <a:p>
            <a:r>
              <a:rPr lang="es-ES" dirty="0" err="1"/>
              <a:t>Frameworks</a:t>
            </a:r>
            <a:r>
              <a:rPr lang="es-ES" dirty="0"/>
              <a:t> de distribución</a:t>
            </a:r>
          </a:p>
        </p:txBody>
      </p:sp>
    </p:spTree>
    <p:extLst>
      <p:ext uri="{BB962C8B-B14F-4D97-AF65-F5344CB8AC3E}">
        <p14:creationId xmlns:p14="http://schemas.microsoft.com/office/powerpoint/2010/main" val="220577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1CDDFB3-2A02-4DD6-BB55-DB2977AC1832}"/>
              </a:ext>
            </a:extLst>
          </p:cNvPr>
          <p:cNvSpPr txBox="1"/>
          <p:nvPr/>
        </p:nvSpPr>
        <p:spPr>
          <a:xfrm>
            <a:off x="1285240" y="1205786"/>
            <a:ext cx="9357360" cy="3970318"/>
          </a:xfrm>
          <a:prstGeom prst="rect">
            <a:avLst/>
          </a:prstGeom>
          <a:noFill/>
        </p:spPr>
        <p:txBody>
          <a:bodyPr wrap="square" rtlCol="0">
            <a:spAutoFit/>
          </a:bodyPr>
          <a:lstStyle/>
          <a:p>
            <a:pPr algn="l"/>
            <a:endParaRPr lang="es-ES" sz="1800" b="0" i="0" u="none" strike="noStrike" baseline="0" dirty="0">
              <a:solidFill>
                <a:srgbClr val="000000"/>
              </a:solidFill>
              <a:latin typeface="Arial" panose="020B0604020202020204" pitchFamily="34" charset="0"/>
            </a:endParaRPr>
          </a:p>
          <a:p>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1" i="0" u="none" strike="noStrike" baseline="0" dirty="0">
                <a:latin typeface="Arial" panose="020B0604020202020204" pitchFamily="34" charset="0"/>
              </a:rPr>
              <a:t>Python</a:t>
            </a:r>
            <a:r>
              <a:rPr lang="es-ES" sz="1800" b="0" i="0" u="none" strike="noStrike" baseline="0" dirty="0">
                <a:latin typeface="Arial" panose="020B0604020202020204" pitchFamily="34" charset="0"/>
              </a:rPr>
              <a:t> puede descargarse e </a:t>
            </a:r>
            <a:r>
              <a:rPr lang="es-ES" sz="1800" b="1" i="0" u="none" strike="noStrike" baseline="0" dirty="0">
                <a:latin typeface="Arial" panose="020B0604020202020204" pitchFamily="34" charset="0"/>
              </a:rPr>
              <a:t>instalarse</a:t>
            </a:r>
            <a:r>
              <a:rPr lang="es-ES" sz="1800" b="0" i="0" u="none" strike="noStrike" baseline="0" dirty="0">
                <a:latin typeface="Arial" panose="020B0604020202020204" pitchFamily="34" charset="0"/>
              </a:rPr>
              <a:t> a partir de </a:t>
            </a:r>
            <a:r>
              <a:rPr lang="es-ES" sz="1800" b="1" i="0" u="none" strike="noStrike" baseline="0" dirty="0">
                <a:latin typeface="Arial" panose="020B0604020202020204" pitchFamily="34" charset="0"/>
              </a:rPr>
              <a:t>su </a:t>
            </a:r>
            <a:r>
              <a:rPr lang="es-ES" sz="1800" b="1" i="0" u="none" strike="noStrike" baseline="0" dirty="0" err="1">
                <a:latin typeface="Arial" panose="020B0604020202020204" pitchFamily="34" charset="0"/>
              </a:rPr>
              <a:t>core</a:t>
            </a:r>
            <a:r>
              <a:rPr lang="es-ES" sz="1800" b="0" i="0" u="none" strike="noStrike" baseline="0" dirty="0">
                <a:latin typeface="Arial" panose="020B0604020202020204" pitchFamily="34" charset="0"/>
              </a:rPr>
              <a:t> e incluir </a:t>
            </a:r>
            <a:r>
              <a:rPr lang="es-ES" sz="1800" b="1" i="0" u="none" strike="noStrike" baseline="0" dirty="0">
                <a:latin typeface="Arial" panose="020B0604020202020204" pitchFamily="34" charset="0"/>
              </a:rPr>
              <a:t>a posteriori los módulos </a:t>
            </a:r>
            <a:r>
              <a:rPr lang="es-ES" sz="1800" b="0" i="0" u="none" strike="noStrike" baseline="0" dirty="0">
                <a:latin typeface="Arial" panose="020B0604020202020204" pitchFamily="34" charset="0"/>
              </a:rPr>
              <a:t>que se quieran ir utilizando. </a:t>
            </a:r>
          </a:p>
          <a:p>
            <a:pPr marL="285750" indent="-285750" algn="just">
              <a:buFont typeface="Arial" panose="020B0604020202020204" pitchFamily="34" charset="0"/>
              <a:buChar char="•"/>
            </a:pPr>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Pero </a:t>
            </a:r>
            <a:r>
              <a:rPr lang="es-ES" sz="1800" b="1" i="0" u="none" strike="noStrike" baseline="0" dirty="0">
                <a:latin typeface="Arial" panose="020B0604020202020204" pitchFamily="34" charset="0"/>
              </a:rPr>
              <a:t>también existen diferentes distribuciones </a:t>
            </a:r>
            <a:r>
              <a:rPr lang="es-ES" sz="1800" b="0" i="0" u="none" strike="noStrike" baseline="0" dirty="0">
                <a:latin typeface="Arial" panose="020B0604020202020204" pitchFamily="34" charset="0"/>
              </a:rPr>
              <a:t>que “</a:t>
            </a:r>
            <a:r>
              <a:rPr lang="es-ES" sz="1800" b="1" i="0" u="none" strike="noStrike" baseline="0" dirty="0">
                <a:latin typeface="Arial" panose="020B0604020202020204" pitchFamily="34" charset="0"/>
              </a:rPr>
              <a:t>empaquetan</a:t>
            </a:r>
            <a:r>
              <a:rPr lang="es-ES" sz="1800" b="0" i="0" u="none" strike="noStrike" baseline="0" dirty="0">
                <a:latin typeface="Arial" panose="020B0604020202020204" pitchFamily="34" charset="0"/>
              </a:rPr>
              <a:t>” tanto el </a:t>
            </a:r>
            <a:r>
              <a:rPr lang="es-ES" sz="1800" b="1" i="0" u="none" strike="noStrike" baseline="0" dirty="0" err="1">
                <a:latin typeface="Arial" panose="020B0604020202020204" pitchFamily="34" charset="0"/>
              </a:rPr>
              <a:t>core</a:t>
            </a:r>
            <a:r>
              <a:rPr lang="es-ES" sz="1800" b="1" i="0" u="none" strike="noStrike" baseline="0" dirty="0">
                <a:latin typeface="Arial" panose="020B0604020202020204" pitchFamily="34" charset="0"/>
              </a:rPr>
              <a:t> como algunos de los módulos más típicos</a:t>
            </a:r>
            <a:r>
              <a:rPr lang="es-ES" sz="1800" b="0" i="0" u="none" strike="noStrike" baseline="0" dirty="0">
                <a:latin typeface="Arial" panose="020B0604020202020204" pitchFamily="34" charset="0"/>
              </a:rPr>
              <a:t>, entornos de programación y otras utilidades.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Esto facilita enormemente la puesta en marcha de una nueva máquina como entorno de trabajo. </a:t>
            </a:r>
          </a:p>
          <a:p>
            <a:pPr marL="285750" indent="-285750" algn="just">
              <a:buFont typeface="Arial" panose="020B0604020202020204" pitchFamily="34" charset="0"/>
              <a:buChar char="•"/>
            </a:pPr>
            <a:endParaRPr lang="es-ES"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Los </a:t>
            </a:r>
            <a:r>
              <a:rPr lang="es-ES" sz="1800" b="1" i="0" u="none" strike="noStrike" baseline="0" dirty="0">
                <a:latin typeface="Arial" panose="020B0604020202020204" pitchFamily="34" charset="0"/>
              </a:rPr>
              <a:t>entornos de distribución también se encargan de mantener al día las últimas versiones </a:t>
            </a:r>
            <a:r>
              <a:rPr lang="es-ES" sz="1800" b="0" i="0" u="none" strike="noStrike" baseline="0" dirty="0">
                <a:latin typeface="Arial" panose="020B0604020202020204" pitchFamily="34" charset="0"/>
              </a:rPr>
              <a:t>de cada paquete.</a:t>
            </a:r>
          </a:p>
        </p:txBody>
      </p:sp>
    </p:spTree>
    <p:extLst>
      <p:ext uri="{BB962C8B-B14F-4D97-AF65-F5344CB8AC3E}">
        <p14:creationId xmlns:p14="http://schemas.microsoft.com/office/powerpoint/2010/main" val="204681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2F118AB-8A9D-497E-AACF-7562257D6991}"/>
              </a:ext>
            </a:extLst>
          </p:cNvPr>
          <p:cNvPicPr>
            <a:picLocks noChangeAspect="1"/>
          </p:cNvPicPr>
          <p:nvPr/>
        </p:nvPicPr>
        <p:blipFill>
          <a:blip r:embed="rId2"/>
          <a:stretch>
            <a:fillRect/>
          </a:stretch>
        </p:blipFill>
        <p:spPr>
          <a:xfrm>
            <a:off x="1143979" y="1370256"/>
            <a:ext cx="6227064" cy="4125430"/>
          </a:xfrm>
          <a:prstGeom prst="rect">
            <a:avLst/>
          </a:prstGeom>
        </p:spPr>
      </p:pic>
      <p:sp>
        <p:nvSpPr>
          <p:cNvPr id="3" name="Marcador de contenido 2">
            <a:extLst>
              <a:ext uri="{FF2B5EF4-FFF2-40B4-BE49-F238E27FC236}">
                <a16:creationId xmlns:a16="http://schemas.microsoft.com/office/drawing/2014/main" id="{8EF8D99F-ED86-4DCE-9E04-AB6711FDCC88}"/>
              </a:ext>
            </a:extLst>
          </p:cNvPr>
          <p:cNvSpPr>
            <a:spLocks noGrp="1"/>
          </p:cNvSpPr>
          <p:nvPr>
            <p:ph idx="1"/>
          </p:nvPr>
        </p:nvSpPr>
        <p:spPr>
          <a:xfrm>
            <a:off x="6156960" y="1672688"/>
            <a:ext cx="5843271" cy="2832100"/>
          </a:xfrm>
        </p:spPr>
        <p:txBody>
          <a:bodyPr>
            <a:normAutofit/>
          </a:bodyPr>
          <a:lstStyle/>
          <a:p>
            <a:pPr marL="342900" indent="-342900" algn="just">
              <a:buFont typeface="Arial" panose="020B0604020202020204" pitchFamily="34" charset="0"/>
              <a:buChar char="•"/>
            </a:pPr>
            <a:r>
              <a:rPr lang="es-ES" sz="1800" b="0" i="0" u="none" strike="noStrike" baseline="0" dirty="0">
                <a:latin typeface="Arial" panose="020B0604020202020204" pitchFamily="34" charset="0"/>
              </a:rPr>
              <a:t>Se trata de la </a:t>
            </a:r>
            <a:r>
              <a:rPr lang="es-ES" sz="1800" b="1" i="0" u="none" strike="noStrike" baseline="0" dirty="0">
                <a:latin typeface="Arial" panose="020B0604020202020204" pitchFamily="34" charset="0"/>
              </a:rPr>
              <a:t>distribución de Python más extendida </a:t>
            </a:r>
            <a:r>
              <a:rPr lang="es-ES" sz="1800" b="0" i="0" u="none" strike="noStrike" baseline="0" dirty="0">
                <a:latin typeface="Arial" panose="020B0604020202020204" pitchFamily="34" charset="0"/>
              </a:rPr>
              <a:t>y reconocida de las existentes. </a:t>
            </a:r>
          </a:p>
          <a:p>
            <a:pPr algn="just"/>
            <a:endParaRPr lang="es-ES" sz="1800" b="0" i="0" u="none" strike="noStrike" baseline="0" dirty="0">
              <a:latin typeface="Arial" panose="020B0604020202020204" pitchFamily="34" charset="0"/>
            </a:endParaRPr>
          </a:p>
          <a:p>
            <a:pPr marL="342900" indent="-342900" algn="just">
              <a:buFont typeface="Arial" panose="020B0604020202020204" pitchFamily="34" charset="0"/>
              <a:buChar char="•"/>
            </a:pPr>
            <a:r>
              <a:rPr lang="es-ES" sz="1800" b="0" i="0" u="none" strike="noStrike" baseline="0" dirty="0">
                <a:latin typeface="Arial" panose="020B0604020202020204" pitchFamily="34" charset="0"/>
              </a:rPr>
              <a:t>Incluye </a:t>
            </a:r>
            <a:r>
              <a:rPr lang="es-ES" sz="1800" b="1" i="0" u="none" strike="noStrike" baseline="0" dirty="0">
                <a:latin typeface="Arial" panose="020B0604020202020204" pitchFamily="34" charset="0"/>
              </a:rPr>
              <a:t>más de 300 módulos preinstalados </a:t>
            </a:r>
            <a:r>
              <a:rPr lang="es-ES" sz="1800" b="0" i="0" u="none" strike="noStrike" baseline="0" dirty="0">
                <a:latin typeface="Arial" panose="020B0604020202020204" pitchFamily="34" charset="0"/>
              </a:rPr>
              <a:t>desde análisis de datos, hasta de desarrollo web pasando por librerías matemáticas… </a:t>
            </a:r>
          </a:p>
          <a:p>
            <a:endParaRPr lang="es-ES" b="0" i="0" u="none" strike="noStrike" baseline="0" dirty="0">
              <a:latin typeface="Arial" panose="020B0604020202020204" pitchFamily="34" charset="0"/>
            </a:endParaRPr>
          </a:p>
        </p:txBody>
      </p:sp>
      <p:sp>
        <p:nvSpPr>
          <p:cNvPr id="5" name="CuadroTexto 4">
            <a:extLst>
              <a:ext uri="{FF2B5EF4-FFF2-40B4-BE49-F238E27FC236}">
                <a16:creationId xmlns:a16="http://schemas.microsoft.com/office/drawing/2014/main" id="{7D185D55-80FA-42D1-927C-B4CD15E96E65}"/>
              </a:ext>
            </a:extLst>
          </p:cNvPr>
          <p:cNvSpPr txBox="1"/>
          <p:nvPr/>
        </p:nvSpPr>
        <p:spPr>
          <a:xfrm>
            <a:off x="1043041" y="4973460"/>
            <a:ext cx="6123398" cy="369332"/>
          </a:xfrm>
          <a:prstGeom prst="rect">
            <a:avLst/>
          </a:prstGeom>
          <a:noFill/>
        </p:spPr>
        <p:txBody>
          <a:bodyPr wrap="square">
            <a:spAutoFit/>
          </a:bodyPr>
          <a:lstStyle/>
          <a:p>
            <a:pPr marL="0" indent="0" algn="ctr">
              <a:spcAft>
                <a:spcPts val="600"/>
              </a:spcAft>
              <a:buNone/>
            </a:pPr>
            <a:r>
              <a:rPr lang="es-ES" b="0" i="0" u="none" strike="noStrike" baseline="0" dirty="0">
                <a:latin typeface="Arial" panose="020B0604020202020204" pitchFamily="34" charset="0"/>
              </a:rPr>
              <a:t>https://store.continuum.io/cshop/anaconda/ </a:t>
            </a:r>
            <a:endParaRPr lang="es-ES" dirty="0"/>
          </a:p>
        </p:txBody>
      </p:sp>
    </p:spTree>
    <p:extLst>
      <p:ext uri="{BB962C8B-B14F-4D97-AF65-F5344CB8AC3E}">
        <p14:creationId xmlns:p14="http://schemas.microsoft.com/office/powerpoint/2010/main" val="301486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a:xfrm>
            <a:off x="640080" y="5576887"/>
            <a:ext cx="10911840" cy="640081"/>
          </a:xfrm>
        </p:spPr>
        <p:txBody>
          <a:bodyPr vert="horz" lIns="91440" tIns="45720" rIns="91440" bIns="45720" rtlCol="0" anchor="ctr">
            <a:normAutofit/>
          </a:bodyPr>
          <a:lstStyle/>
          <a:p>
            <a:r>
              <a:rPr lang="en-US" dirty="0" err="1">
                <a:solidFill>
                  <a:schemeClr val="tx1"/>
                </a:solidFill>
              </a:rPr>
              <a:t>Entorno</a:t>
            </a:r>
            <a:r>
              <a:rPr lang="en-US" dirty="0">
                <a:solidFill>
                  <a:schemeClr val="tx1"/>
                </a:solidFill>
              </a:rPr>
              <a:t> de </a:t>
            </a:r>
            <a:r>
              <a:rPr lang="en-US" dirty="0" err="1">
                <a:solidFill>
                  <a:schemeClr val="tx1"/>
                </a:solidFill>
              </a:rPr>
              <a:t>programación</a:t>
            </a:r>
            <a:r>
              <a:rPr lang="en-US" dirty="0">
                <a:solidFill>
                  <a:schemeClr val="tx1"/>
                </a:solidFill>
              </a:rPr>
              <a:t> para la </a:t>
            </a:r>
            <a:r>
              <a:rPr lang="en-US" dirty="0" err="1">
                <a:solidFill>
                  <a:schemeClr val="tx1"/>
                </a:solidFill>
              </a:rPr>
              <a:t>asignatura</a:t>
            </a:r>
            <a:endParaRPr lang="en-US" dirty="0">
              <a:solidFill>
                <a:schemeClr val="tx1"/>
              </a:solidFill>
            </a:endParaRPr>
          </a:p>
        </p:txBody>
      </p:sp>
      <p:pic>
        <p:nvPicPr>
          <p:cNvPr id="3" name="Picture 2" descr="Resultado de imagen de colaboratory">
            <a:extLst>
              <a:ext uri="{FF2B5EF4-FFF2-40B4-BE49-F238E27FC236}">
                <a16:creationId xmlns:a16="http://schemas.microsoft.com/office/drawing/2014/main" id="{87B0E835-1A68-41A8-8505-F91926B4F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79" r="1" b="9874"/>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282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3A6211-354A-4018-9485-61B863804F36}"/>
              </a:ext>
            </a:extLst>
          </p:cNvPr>
          <p:cNvSpPr>
            <a:spLocks noGrp="1"/>
          </p:cNvSpPr>
          <p:nvPr>
            <p:ph type="title"/>
          </p:nvPr>
        </p:nvSpPr>
        <p:spPr/>
        <p:txBody>
          <a:bodyPr/>
          <a:lstStyle/>
          <a:p>
            <a:r>
              <a:rPr lang="es-ES" cap="none" dirty="0"/>
              <a:t>¿Qué es Google </a:t>
            </a:r>
            <a:r>
              <a:rPr lang="es-ES" cap="none" dirty="0" err="1"/>
              <a:t>Colaboratory</a:t>
            </a:r>
            <a:r>
              <a:rPr lang="es-ES" cap="none" dirty="0"/>
              <a:t>?</a:t>
            </a:r>
          </a:p>
        </p:txBody>
      </p:sp>
      <p:sp>
        <p:nvSpPr>
          <p:cNvPr id="3" name="Marcador de contenido 2">
            <a:extLst>
              <a:ext uri="{FF2B5EF4-FFF2-40B4-BE49-F238E27FC236}">
                <a16:creationId xmlns:a16="http://schemas.microsoft.com/office/drawing/2014/main" id="{AC8AB9A1-4783-46D8-AA8C-0C3C18EAFA83}"/>
              </a:ext>
            </a:extLst>
          </p:cNvPr>
          <p:cNvSpPr>
            <a:spLocks noGrp="1"/>
          </p:cNvSpPr>
          <p:nvPr>
            <p:ph idx="1"/>
          </p:nvPr>
        </p:nvSpPr>
        <p:spPr/>
        <p:txBody>
          <a:bodyPr>
            <a:normAutofit/>
          </a:bodyPr>
          <a:lstStyle/>
          <a:p>
            <a:pPr marL="342900" indent="-342900" algn="just">
              <a:buFont typeface="Arial" panose="020B0604020202020204" pitchFamily="34" charset="0"/>
              <a:buChar char="•"/>
            </a:pPr>
            <a:r>
              <a:rPr lang="es-ES" sz="1800" b="1" i="0" dirty="0" err="1">
                <a:solidFill>
                  <a:srgbClr val="212121"/>
                </a:solidFill>
                <a:effectLst/>
                <a:latin typeface="Roboto"/>
              </a:rPr>
              <a:t>Colaboratory</a:t>
            </a:r>
            <a:r>
              <a:rPr lang="es-ES" sz="1800" b="0" i="0" dirty="0">
                <a:solidFill>
                  <a:srgbClr val="212121"/>
                </a:solidFill>
                <a:effectLst/>
                <a:latin typeface="Roboto"/>
              </a:rPr>
              <a:t>, </a:t>
            </a:r>
            <a:r>
              <a:rPr lang="es-ES" sz="1800" b="1" i="0" dirty="0">
                <a:solidFill>
                  <a:srgbClr val="212121"/>
                </a:solidFill>
                <a:effectLst/>
                <a:latin typeface="Roboto"/>
              </a:rPr>
              <a:t>también</a:t>
            </a:r>
            <a:r>
              <a:rPr lang="es-ES" sz="1800" b="0" i="0" dirty="0">
                <a:solidFill>
                  <a:srgbClr val="212121"/>
                </a:solidFill>
                <a:effectLst/>
                <a:latin typeface="Roboto"/>
              </a:rPr>
              <a:t> llamado "</a:t>
            </a:r>
            <a:r>
              <a:rPr lang="es-ES" sz="1800" b="1" i="0" dirty="0" err="1">
                <a:solidFill>
                  <a:srgbClr val="212121"/>
                </a:solidFill>
                <a:effectLst/>
                <a:latin typeface="Roboto"/>
              </a:rPr>
              <a:t>Colab</a:t>
            </a:r>
            <a:r>
              <a:rPr lang="es-ES" sz="1800" b="0" i="0" dirty="0">
                <a:solidFill>
                  <a:srgbClr val="212121"/>
                </a:solidFill>
                <a:effectLst/>
                <a:latin typeface="Roboto"/>
              </a:rPr>
              <a:t>", te permite </a:t>
            </a:r>
            <a:r>
              <a:rPr lang="es-ES" sz="1800" b="1" i="0" dirty="0">
                <a:solidFill>
                  <a:srgbClr val="212121"/>
                </a:solidFill>
                <a:effectLst/>
                <a:latin typeface="Roboto"/>
              </a:rPr>
              <a:t>ejecutar y programar en Python en tu navegador </a:t>
            </a:r>
            <a:r>
              <a:rPr lang="es-ES" sz="1800" b="0" i="0" dirty="0">
                <a:solidFill>
                  <a:srgbClr val="212121"/>
                </a:solidFill>
                <a:effectLst/>
                <a:latin typeface="Roboto"/>
              </a:rPr>
              <a:t>con las siguientes ventajas:</a:t>
            </a:r>
          </a:p>
          <a:p>
            <a:pPr marL="1422900" lvl="1" indent="-342900" algn="just">
              <a:buFont typeface="Arial" panose="020B0604020202020204" pitchFamily="34" charset="0"/>
              <a:buChar char="•"/>
            </a:pPr>
            <a:r>
              <a:rPr lang="es-ES" sz="1800" b="1" i="0" dirty="0">
                <a:solidFill>
                  <a:srgbClr val="212121"/>
                </a:solidFill>
                <a:effectLst/>
                <a:latin typeface="Roboto"/>
              </a:rPr>
              <a:t>No requiere configuración</a:t>
            </a:r>
          </a:p>
          <a:p>
            <a:pPr marL="1422900" lvl="1" indent="-342900" algn="just">
              <a:buFont typeface="Arial" panose="020B0604020202020204" pitchFamily="34" charset="0"/>
              <a:buChar char="•"/>
            </a:pPr>
            <a:r>
              <a:rPr lang="es-ES" sz="1800" b="0" i="0" dirty="0">
                <a:solidFill>
                  <a:srgbClr val="212121"/>
                </a:solidFill>
                <a:effectLst/>
                <a:latin typeface="Roboto"/>
              </a:rPr>
              <a:t>Da </a:t>
            </a:r>
            <a:r>
              <a:rPr lang="es-ES" sz="1800" b="1" i="0" dirty="0">
                <a:solidFill>
                  <a:srgbClr val="212121"/>
                </a:solidFill>
                <a:effectLst/>
                <a:latin typeface="Roboto"/>
              </a:rPr>
              <a:t>acceso gratuito a </a:t>
            </a:r>
            <a:r>
              <a:rPr lang="es-ES" sz="1800" b="1" i="0" dirty="0" err="1">
                <a:solidFill>
                  <a:srgbClr val="212121"/>
                </a:solidFill>
                <a:effectLst/>
                <a:latin typeface="Roboto"/>
              </a:rPr>
              <a:t>GPUs</a:t>
            </a:r>
            <a:endParaRPr lang="es-ES" sz="1800" b="1" i="0" dirty="0">
              <a:solidFill>
                <a:srgbClr val="212121"/>
              </a:solidFill>
              <a:effectLst/>
              <a:latin typeface="Roboto"/>
            </a:endParaRPr>
          </a:p>
          <a:p>
            <a:pPr marL="1422900" lvl="1" indent="-342900" algn="just">
              <a:buFont typeface="Arial" panose="020B0604020202020204" pitchFamily="34" charset="0"/>
              <a:buChar char="•"/>
            </a:pPr>
            <a:r>
              <a:rPr lang="es-ES" sz="1800" b="0" i="0" dirty="0">
                <a:solidFill>
                  <a:srgbClr val="212121"/>
                </a:solidFill>
                <a:effectLst/>
                <a:latin typeface="Roboto"/>
              </a:rPr>
              <a:t>Permite compartir contenido fácilmente</a:t>
            </a:r>
          </a:p>
          <a:p>
            <a:pPr lvl="1" algn="just"/>
            <a:endParaRPr lang="es-ES" sz="1800" b="0" i="0" dirty="0">
              <a:solidFill>
                <a:srgbClr val="212121"/>
              </a:solidFill>
              <a:effectLst/>
              <a:latin typeface="Roboto"/>
            </a:endParaRPr>
          </a:p>
          <a:p>
            <a:pPr marL="342900" indent="-342900" algn="just">
              <a:buFont typeface="Arial" panose="020B0604020202020204" pitchFamily="34" charset="0"/>
              <a:buChar char="•"/>
            </a:pPr>
            <a:r>
              <a:rPr lang="es-ES" sz="1800" b="0" i="0" dirty="0">
                <a:solidFill>
                  <a:srgbClr val="212121"/>
                </a:solidFill>
                <a:effectLst/>
                <a:latin typeface="Roboto"/>
              </a:rPr>
              <a:t>Vídeo de </a:t>
            </a:r>
            <a:r>
              <a:rPr lang="es-ES" sz="1800" b="0" i="0" dirty="0">
                <a:solidFill>
                  <a:srgbClr val="212121"/>
                </a:solidFill>
                <a:effectLst/>
                <a:latin typeface="Roboto"/>
                <a:hlinkClick r:id="rId2"/>
              </a:rPr>
              <a:t>Introducción a </a:t>
            </a:r>
            <a:r>
              <a:rPr lang="es-ES" sz="1800" b="0" i="0" dirty="0" err="1">
                <a:solidFill>
                  <a:srgbClr val="212121"/>
                </a:solidFill>
                <a:effectLst/>
                <a:latin typeface="Roboto"/>
                <a:hlinkClick r:id="rId2"/>
              </a:rPr>
              <a:t>Colab</a:t>
            </a:r>
            <a:r>
              <a:rPr lang="es-ES" sz="1800" b="0" i="0" dirty="0">
                <a:solidFill>
                  <a:srgbClr val="212121"/>
                </a:solidFill>
                <a:effectLst/>
                <a:latin typeface="Roboto"/>
              </a:rPr>
              <a:t> para obtener más información. </a:t>
            </a:r>
          </a:p>
          <a:p>
            <a:endParaRPr lang="es-ES" dirty="0"/>
          </a:p>
        </p:txBody>
      </p:sp>
    </p:spTree>
    <p:extLst>
      <p:ext uri="{BB962C8B-B14F-4D97-AF65-F5344CB8AC3E}">
        <p14:creationId xmlns:p14="http://schemas.microsoft.com/office/powerpoint/2010/main" val="261243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AE8107-C0BE-42A2-A39F-D5840F84789B}"/>
              </a:ext>
            </a:extLst>
          </p:cNvPr>
          <p:cNvSpPr>
            <a:spLocks noGrp="1"/>
          </p:cNvSpPr>
          <p:nvPr>
            <p:ph type="title"/>
          </p:nvPr>
        </p:nvSpPr>
        <p:spPr/>
        <p:txBody>
          <a:bodyPr/>
          <a:lstStyle/>
          <a:p>
            <a:r>
              <a:rPr lang="es-ES" cap="none" dirty="0"/>
              <a:t>Primeros pasos</a:t>
            </a:r>
          </a:p>
        </p:txBody>
      </p:sp>
      <p:sp>
        <p:nvSpPr>
          <p:cNvPr id="3" name="Marcador de contenido 2">
            <a:extLst>
              <a:ext uri="{FF2B5EF4-FFF2-40B4-BE49-F238E27FC236}">
                <a16:creationId xmlns:a16="http://schemas.microsoft.com/office/drawing/2014/main" id="{9AB0FA85-15F6-41D8-91D4-04F621109CCA}"/>
              </a:ext>
            </a:extLst>
          </p:cNvPr>
          <p:cNvSpPr>
            <a:spLocks noGrp="1"/>
          </p:cNvSpPr>
          <p:nvPr>
            <p:ph idx="1"/>
          </p:nvPr>
        </p:nvSpPr>
        <p:spPr/>
        <p:txBody>
          <a:bodyPr>
            <a:normAutofit/>
          </a:bodyPr>
          <a:lstStyle/>
          <a:p>
            <a:pPr marL="285750" indent="-285750">
              <a:buFont typeface="Arial" panose="020B0604020202020204" pitchFamily="34" charset="0"/>
              <a:buChar char="•"/>
            </a:pPr>
            <a:r>
              <a:rPr lang="es-ES" sz="1800" b="1" dirty="0">
                <a:hlinkClick r:id="rId2"/>
              </a:rPr>
              <a:t>https://colab.research.google.com/</a:t>
            </a:r>
            <a:endParaRPr lang="es-ES" sz="1800" b="1" dirty="0"/>
          </a:p>
          <a:p>
            <a:endParaRPr lang="es-ES" sz="1800" b="1" dirty="0"/>
          </a:p>
          <a:p>
            <a:pPr marL="285750" indent="-285750">
              <a:buFont typeface="Arial" panose="020B0604020202020204" pitchFamily="34" charset="0"/>
              <a:buChar char="•"/>
            </a:pPr>
            <a:r>
              <a:rPr lang="es-ES" sz="1800" b="1" dirty="0"/>
              <a:t>Conectar a un entorno de ejecución alojado </a:t>
            </a:r>
            <a:r>
              <a:rPr lang="es-ES" sz="1800" dirty="0"/>
              <a:t>(en la nube).</a:t>
            </a:r>
          </a:p>
          <a:p>
            <a:endParaRPr lang="es-ES" sz="1800" dirty="0"/>
          </a:p>
          <a:p>
            <a:pPr marL="285750" indent="-285750">
              <a:buFont typeface="Arial" panose="020B0604020202020204" pitchFamily="34" charset="0"/>
              <a:buChar char="•"/>
            </a:pPr>
            <a:r>
              <a:rPr lang="es-ES" sz="1800" dirty="0"/>
              <a:t>Archivo/</a:t>
            </a:r>
            <a:r>
              <a:rPr lang="es-ES" sz="1800" b="1" dirty="0"/>
              <a:t>Nuevo cuaderno</a:t>
            </a:r>
            <a:r>
              <a:rPr lang="es-ES" sz="1800" dirty="0"/>
              <a:t>.</a:t>
            </a:r>
          </a:p>
          <a:p>
            <a:endParaRPr lang="es-ES" sz="1800" dirty="0"/>
          </a:p>
          <a:p>
            <a:pPr marL="285750" indent="-285750">
              <a:buFont typeface="Arial" panose="020B0604020202020204" pitchFamily="34" charset="0"/>
              <a:buChar char="•"/>
            </a:pPr>
            <a:r>
              <a:rPr lang="es-ES" sz="1800" b="1" dirty="0"/>
              <a:t>Abrir un notebook </a:t>
            </a:r>
            <a:r>
              <a:rPr lang="es-ES" sz="1800" dirty="0"/>
              <a:t>de nuestro </a:t>
            </a:r>
            <a:r>
              <a:rPr lang="es-ES" sz="1800" b="1" dirty="0"/>
              <a:t>disco duro</a:t>
            </a:r>
            <a:r>
              <a:rPr lang="es-ES" sz="1800" dirty="0"/>
              <a:t>.</a:t>
            </a:r>
          </a:p>
        </p:txBody>
      </p:sp>
    </p:spTree>
    <p:extLst>
      <p:ext uri="{BB962C8B-B14F-4D97-AF65-F5344CB8AC3E}">
        <p14:creationId xmlns:p14="http://schemas.microsoft.com/office/powerpoint/2010/main" val="118660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8A81844-FAC0-4E3F-A7E3-98371F04FF5E}"/>
              </a:ext>
            </a:extLst>
          </p:cNvPr>
          <p:cNvPicPr>
            <a:picLocks noChangeAspect="1"/>
          </p:cNvPicPr>
          <p:nvPr/>
        </p:nvPicPr>
        <p:blipFill>
          <a:blip r:embed="rId2"/>
          <a:stretch>
            <a:fillRect/>
          </a:stretch>
        </p:blipFill>
        <p:spPr>
          <a:xfrm>
            <a:off x="643467" y="907203"/>
            <a:ext cx="10905066" cy="504359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612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14239-0BB8-4950-A007-A89C74750D6B}"/>
              </a:ext>
            </a:extLst>
          </p:cNvPr>
          <p:cNvSpPr>
            <a:spLocks noGrp="1"/>
          </p:cNvSpPr>
          <p:nvPr>
            <p:ph type="title"/>
          </p:nvPr>
        </p:nvSpPr>
        <p:spPr/>
        <p:txBody>
          <a:bodyPr/>
          <a:lstStyle/>
          <a:p>
            <a:r>
              <a:rPr lang="es-ES" cap="none" dirty="0"/>
              <a:t>Un poco de historia</a:t>
            </a:r>
          </a:p>
        </p:txBody>
      </p:sp>
      <p:sp>
        <p:nvSpPr>
          <p:cNvPr id="3" name="Marcador de contenido 2">
            <a:extLst>
              <a:ext uri="{FF2B5EF4-FFF2-40B4-BE49-F238E27FC236}">
                <a16:creationId xmlns:a16="http://schemas.microsoft.com/office/drawing/2014/main" id="{7516F77D-8791-4748-92CE-C23DB3FB1B8D}"/>
              </a:ext>
            </a:extLst>
          </p:cNvPr>
          <p:cNvSpPr>
            <a:spLocks noGrp="1"/>
          </p:cNvSpPr>
          <p:nvPr>
            <p:ph idx="1"/>
          </p:nvPr>
        </p:nvSpPr>
        <p:spPr>
          <a:xfrm>
            <a:off x="1590782" y="2212597"/>
            <a:ext cx="9010436" cy="3570269"/>
          </a:xfrm>
        </p:spPr>
        <p:txBody>
          <a:bodyPr/>
          <a:lstStyle/>
          <a:p>
            <a:pPr algn="l"/>
            <a:endParaRPr lang="es-ES" sz="1800" b="0" i="0" u="none" strike="noStrike" baseline="0" dirty="0">
              <a:solidFill>
                <a:srgbClr val="000000"/>
              </a:solidFill>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Creado en </a:t>
            </a:r>
            <a:r>
              <a:rPr lang="es-ES" sz="1800" b="1" i="0" u="none" strike="noStrike" baseline="0" dirty="0">
                <a:latin typeface="Arial" panose="020B0604020202020204" pitchFamily="34" charset="0"/>
              </a:rPr>
              <a:t>1990</a:t>
            </a:r>
            <a:r>
              <a:rPr lang="es-ES" sz="1800" b="0" i="0" u="none" strike="noStrike" baseline="0" dirty="0">
                <a:latin typeface="Arial" panose="020B0604020202020204" pitchFamily="34" charset="0"/>
              </a:rPr>
              <a:t> por </a:t>
            </a:r>
            <a:r>
              <a:rPr lang="es-ES" sz="1800" b="1" i="0" u="none" strike="noStrike" baseline="0" dirty="0">
                <a:latin typeface="Arial" panose="020B0604020202020204" pitchFamily="34" charset="0"/>
              </a:rPr>
              <a:t>Guido van Rossum </a:t>
            </a:r>
            <a:r>
              <a:rPr lang="es-ES" sz="1800" b="0" i="0" u="none" strike="noStrike" baseline="0" dirty="0">
                <a:latin typeface="Arial" panose="020B0604020202020204" pitchFamily="34" charset="0"/>
              </a:rPr>
              <a:t>(actualmente empleado de Dropbox).</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El nombre está basado en los humoristas británicos </a:t>
            </a:r>
            <a:r>
              <a:rPr lang="es-ES" sz="1800" b="1" i="0" u="none" strike="noStrike" baseline="0" dirty="0">
                <a:latin typeface="Arial" panose="020B0604020202020204" pitchFamily="34" charset="0"/>
              </a:rPr>
              <a:t>Monty Python</a:t>
            </a:r>
            <a:r>
              <a:rPr lang="es-ES" sz="1800" b="0" i="0" u="none" strike="noStrike" baseline="0" dirty="0">
                <a:latin typeface="Arial" panose="020B0604020202020204" pitchFamily="34" charset="0"/>
              </a:rPr>
              <a:t>.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A partir del año </a:t>
            </a:r>
            <a:r>
              <a:rPr lang="es-ES" sz="1800" b="1" i="0" u="none" strike="noStrike" baseline="0" dirty="0">
                <a:latin typeface="Arial" panose="020B0604020202020204" pitchFamily="34" charset="0"/>
              </a:rPr>
              <a:t>2001</a:t>
            </a:r>
            <a:r>
              <a:rPr lang="es-ES" sz="1800" b="0" i="0" u="none" strike="noStrike" baseline="0" dirty="0">
                <a:latin typeface="Arial" panose="020B0604020202020204" pitchFamily="34" charset="0"/>
              </a:rPr>
              <a:t> pasa a ser administrado por </a:t>
            </a:r>
            <a:r>
              <a:rPr lang="es-ES" sz="1800" b="1" i="0" u="none" strike="noStrike" baseline="0" dirty="0">
                <a:latin typeface="Arial" panose="020B0604020202020204" pitchFamily="34" charset="0"/>
              </a:rPr>
              <a:t>Python Software </a:t>
            </a:r>
            <a:r>
              <a:rPr lang="es-ES" sz="1800" b="1" i="0" u="none" strike="noStrike" baseline="0" dirty="0" err="1">
                <a:latin typeface="Arial" panose="020B0604020202020204" pitchFamily="34" charset="0"/>
              </a:rPr>
              <a:t>Foundation</a:t>
            </a:r>
            <a:r>
              <a:rPr lang="es-ES" sz="1800" b="0" i="0" u="none" strike="noStrike" baseline="0" dirty="0">
                <a:latin typeface="Arial" panose="020B0604020202020204" pitchFamily="34" charset="0"/>
              </a:rPr>
              <a:t>, una compañía sin ánimo de lucro. </a:t>
            </a:r>
            <a:endParaRPr lang="es-ES" dirty="0"/>
          </a:p>
        </p:txBody>
      </p:sp>
    </p:spTree>
    <p:extLst>
      <p:ext uri="{BB962C8B-B14F-4D97-AF65-F5344CB8AC3E}">
        <p14:creationId xmlns:p14="http://schemas.microsoft.com/office/powerpoint/2010/main" val="107948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83DE9-AAE4-48D8-8A6C-DD2C8CA28888}"/>
              </a:ext>
            </a:extLst>
          </p:cNvPr>
          <p:cNvSpPr>
            <a:spLocks noGrp="1"/>
          </p:cNvSpPr>
          <p:nvPr>
            <p:ph type="title"/>
          </p:nvPr>
        </p:nvSpPr>
        <p:spPr/>
        <p:txBody>
          <a:bodyPr/>
          <a:lstStyle/>
          <a:p>
            <a:r>
              <a:rPr lang="es-ES" cap="none" dirty="0"/>
              <a:t>¿Qué es Python?</a:t>
            </a:r>
          </a:p>
        </p:txBody>
      </p:sp>
      <p:sp>
        <p:nvSpPr>
          <p:cNvPr id="3" name="Marcador de contenido 2">
            <a:extLst>
              <a:ext uri="{FF2B5EF4-FFF2-40B4-BE49-F238E27FC236}">
                <a16:creationId xmlns:a16="http://schemas.microsoft.com/office/drawing/2014/main" id="{A757C427-24C6-4C3F-8879-A9447EC590A1}"/>
              </a:ext>
            </a:extLst>
          </p:cNvPr>
          <p:cNvSpPr>
            <a:spLocks noGrp="1"/>
          </p:cNvSpPr>
          <p:nvPr>
            <p:ph idx="1"/>
          </p:nvPr>
        </p:nvSpPr>
        <p:spPr>
          <a:xfrm>
            <a:off x="1463040" y="2018074"/>
            <a:ext cx="10128150" cy="3981236"/>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a:t>
            </a:r>
            <a:r>
              <a:rPr lang="es-ES" sz="1800" b="1" i="0" u="none" strike="noStrike" baseline="0" dirty="0">
                <a:latin typeface="Arial" panose="020B0604020202020204" pitchFamily="34" charset="0"/>
                <a:cs typeface="Arial" panose="020B0604020202020204" pitchFamily="34" charset="0"/>
              </a:rPr>
              <a:t>open </a:t>
            </a:r>
            <a:r>
              <a:rPr lang="es-ES" sz="1800" b="1" i="0" u="none" strike="noStrike" baseline="0" dirty="0" err="1">
                <a:latin typeface="Arial" panose="020B0604020202020204" pitchFamily="34" charset="0"/>
                <a:cs typeface="Arial" panose="020B0604020202020204" pitchFamily="34" charset="0"/>
              </a:rPr>
              <a:t>source</a:t>
            </a:r>
            <a:r>
              <a:rPr lang="es-ES" sz="1800" b="1" i="0" u="none" strike="noStrike" baseline="0" dirty="0">
                <a:latin typeface="Arial" panose="020B0604020202020204" pitchFamily="34" charset="0"/>
                <a:cs typeface="Arial" panose="020B0604020202020204" pitchFamily="34" charset="0"/>
              </a:rPr>
              <a:t>. </a:t>
            </a:r>
          </a:p>
          <a:p>
            <a:pPr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a:t>
            </a:r>
            <a:r>
              <a:rPr lang="es-ES" sz="1800" b="1" i="0" u="none" strike="noStrike" baseline="0" dirty="0">
                <a:latin typeface="Arial" panose="020B0604020202020204" pitchFamily="34" charset="0"/>
                <a:cs typeface="Arial" panose="020B0604020202020204" pitchFamily="34" charset="0"/>
              </a:rPr>
              <a:t>conciso</a:t>
            </a:r>
            <a:r>
              <a:rPr lang="es-ES" sz="1800" b="0" i="0" u="none" strike="noStrike" baseline="0" dirty="0">
                <a:latin typeface="Arial" panose="020B0604020202020204" pitchFamily="34" charset="0"/>
                <a:cs typeface="Arial" panose="020B0604020202020204" pitchFamily="34" charset="0"/>
              </a:rPr>
              <a:t>. </a:t>
            </a:r>
          </a:p>
          <a:p>
            <a:pPr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de </a:t>
            </a:r>
            <a:r>
              <a:rPr lang="es-ES" sz="1800" b="1" i="0" u="none" strike="noStrike" baseline="0" dirty="0">
                <a:latin typeface="Arial" panose="020B0604020202020204" pitchFamily="34" charset="0"/>
                <a:cs typeface="Arial" panose="020B0604020202020204" pitchFamily="34" charset="0"/>
              </a:rPr>
              <a:t>alto nivel</a:t>
            </a:r>
            <a:r>
              <a:rPr lang="es-ES" sz="1800" b="0" i="0" u="none" strike="noStrike" baseline="0" dirty="0">
                <a:latin typeface="Arial" panose="020B0604020202020204" pitchFamily="34" charset="0"/>
                <a:cs typeface="Arial" panose="020B0604020202020204" pitchFamily="34" charset="0"/>
              </a:rPr>
              <a:t>. Se caracteriza por expresar los algoritmos de una manera </a:t>
            </a:r>
            <a:r>
              <a:rPr lang="es-ES" sz="1800" b="1" i="0" u="none" strike="noStrike" baseline="0" dirty="0">
                <a:latin typeface="Arial" panose="020B0604020202020204" pitchFamily="34" charset="0"/>
                <a:cs typeface="Arial" panose="020B0604020202020204" pitchFamily="34" charset="0"/>
              </a:rPr>
              <a:t>adecuada a la capacidad cognitiva humana</a:t>
            </a:r>
            <a:r>
              <a:rPr lang="es-ES" sz="1800" b="0" i="0" u="none" strike="noStrike" baseline="0" dirty="0">
                <a:latin typeface="Arial" panose="020B0604020202020204" pitchFamily="34" charset="0"/>
                <a:cs typeface="Arial" panose="020B0604020202020204" pitchFamily="34" charset="0"/>
              </a:rPr>
              <a:t>, en lugar de la capacidad con que los ejecutan las </a:t>
            </a:r>
            <a:r>
              <a:rPr lang="es-ES" sz="1800" b="1" i="0" u="none" strike="noStrike" baseline="0" dirty="0">
                <a:latin typeface="Arial" panose="020B0604020202020204" pitchFamily="34" charset="0"/>
                <a:cs typeface="Arial" panose="020B0604020202020204" pitchFamily="34" charset="0"/>
              </a:rPr>
              <a:t>máquinas</a:t>
            </a:r>
            <a:r>
              <a:rPr lang="es-ES" sz="1800" b="0" i="0" u="none" strike="noStrike" baseline="0" dirty="0">
                <a:latin typeface="Arial" panose="020B0604020202020204" pitchFamily="34" charset="0"/>
                <a:cs typeface="Arial" panose="020B0604020202020204" pitchFamily="34" charset="0"/>
              </a:rPr>
              <a:t>. </a:t>
            </a:r>
          </a:p>
          <a:p>
            <a:pPr marL="1422900" lvl="1" indent="-342900" algn="just">
              <a:buFont typeface="Arial" panose="020B0604020202020204" pitchFamily="34" charset="0"/>
              <a:buChar char="•"/>
            </a:pPr>
            <a:r>
              <a:rPr lang="es-ES" sz="1800" b="1" i="0" u="none" strike="noStrike" baseline="0" dirty="0">
                <a:latin typeface="Arial" panose="020B0604020202020204" pitchFamily="34" charset="0"/>
                <a:cs typeface="Arial" panose="020B0604020202020204" pitchFamily="34" charset="0"/>
              </a:rPr>
              <a:t>Ventajas: </a:t>
            </a:r>
            <a:r>
              <a:rPr lang="es-ES" sz="1800" b="0" i="0" u="none" strike="noStrike" baseline="0" dirty="0">
                <a:latin typeface="Arial" panose="020B0604020202020204" pitchFamily="34" charset="0"/>
                <a:cs typeface="Arial" panose="020B0604020202020204" pitchFamily="34" charset="0"/>
              </a:rPr>
              <a:t>Genera un código más sencillo y comprensible. </a:t>
            </a:r>
          </a:p>
          <a:p>
            <a:pPr lvl="1"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de </a:t>
            </a:r>
            <a:r>
              <a:rPr lang="es-ES" sz="1800" b="1" i="0" u="none" strike="noStrike" baseline="0" dirty="0">
                <a:latin typeface="Arial" panose="020B0604020202020204" pitchFamily="34" charset="0"/>
                <a:cs typeface="Arial" panose="020B0604020202020204" pitchFamily="34" charset="0"/>
              </a:rPr>
              <a:t>propósito general. </a:t>
            </a:r>
            <a:r>
              <a:rPr lang="es-ES" sz="1800" b="0" i="0" u="none" strike="noStrike" baseline="0" dirty="0">
                <a:latin typeface="Arial" panose="020B0604020202020204" pitchFamily="34" charset="0"/>
                <a:cs typeface="Arial" panose="020B0604020202020204" pitchFamily="34" charset="0"/>
              </a:rPr>
              <a:t>Son lenguajes que pueden ser usados para varios propósitos, acceso a bases de datos, comunicación entre computadoras, comunicación entre dispositivos, captura de datos, cálculos matemáticos, diseño de imágenes o páginas. </a:t>
            </a:r>
          </a:p>
          <a:p>
            <a:endParaRPr lang="es-ES" dirty="0"/>
          </a:p>
        </p:txBody>
      </p:sp>
    </p:spTree>
    <p:extLst>
      <p:ext uri="{BB962C8B-B14F-4D97-AF65-F5344CB8AC3E}">
        <p14:creationId xmlns:p14="http://schemas.microsoft.com/office/powerpoint/2010/main" val="134573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83DE9-AAE4-48D8-8A6C-DD2C8CA28888}"/>
              </a:ext>
            </a:extLst>
          </p:cNvPr>
          <p:cNvSpPr>
            <a:spLocks noGrp="1"/>
          </p:cNvSpPr>
          <p:nvPr>
            <p:ph type="title"/>
          </p:nvPr>
        </p:nvSpPr>
        <p:spPr/>
        <p:txBody>
          <a:bodyPr/>
          <a:lstStyle/>
          <a:p>
            <a:r>
              <a:rPr lang="es-ES" cap="none" dirty="0"/>
              <a:t>¿Qué es Python? II</a:t>
            </a:r>
          </a:p>
        </p:txBody>
      </p:sp>
      <p:sp>
        <p:nvSpPr>
          <p:cNvPr id="3" name="Marcador de contenido 2">
            <a:extLst>
              <a:ext uri="{FF2B5EF4-FFF2-40B4-BE49-F238E27FC236}">
                <a16:creationId xmlns:a16="http://schemas.microsoft.com/office/drawing/2014/main" id="{A757C427-24C6-4C3F-8879-A9447EC590A1}"/>
              </a:ext>
            </a:extLst>
          </p:cNvPr>
          <p:cNvSpPr>
            <a:spLocks noGrp="1"/>
          </p:cNvSpPr>
          <p:nvPr>
            <p:ph idx="1"/>
          </p:nvPr>
        </p:nvSpPr>
        <p:spPr>
          <a:xfrm>
            <a:off x="914400" y="1982724"/>
            <a:ext cx="10154920" cy="3999062"/>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orientado a objetos.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Los lenguajes de programación orientados a objetos tratan a los programas como conjuntos de objetos que se ayudan entre ellos para realizar acciones (entendiendo como objeto a entidades que contienen datos), permitiendo que los programas sean más fáciles de escribir, mantener y reutilizar.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con una comunidad muy activa.</a:t>
            </a:r>
          </a:p>
          <a:p>
            <a:pPr algn="just"/>
            <a:r>
              <a:rPr lang="es-ES" sz="1800" b="1" i="0" u="none" strike="noStrike" baseline="0" dirty="0">
                <a:latin typeface="Arial" panose="020B0604020202020204" pitchFamily="34" charset="0"/>
              </a:rPr>
              <a:t> </a:t>
            </a:r>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con infinidad de módulos y/o </a:t>
            </a:r>
            <a:r>
              <a:rPr lang="es-ES" sz="1800" b="1" i="0" u="none" strike="noStrike" baseline="0" dirty="0" err="1">
                <a:latin typeface="Arial" panose="020B0604020202020204" pitchFamily="34" charset="0"/>
              </a:rPr>
              <a:t>add-ins</a:t>
            </a:r>
            <a:r>
              <a:rPr lang="es-ES" sz="1800" b="1" i="0" u="none" strike="noStrike" baseline="0" dirty="0">
                <a:latin typeface="Arial" panose="020B0604020202020204" pitchFamily="34" charset="0"/>
              </a:rPr>
              <a:t> orientados a muy diferentes dominios </a:t>
            </a:r>
            <a:r>
              <a:rPr lang="es-ES" sz="1800" b="0" i="0" u="none" strike="noStrike" baseline="0" dirty="0">
                <a:latin typeface="Arial" panose="020B0604020202020204" pitchFamily="34" charset="0"/>
              </a:rPr>
              <a:t>(tratamiento de imagen, videojuegos, bases de datos, análisis de datos...). </a:t>
            </a:r>
            <a:endParaRPr lang="es-ES" dirty="0"/>
          </a:p>
        </p:txBody>
      </p:sp>
    </p:spTree>
    <p:extLst>
      <p:ext uri="{BB962C8B-B14F-4D97-AF65-F5344CB8AC3E}">
        <p14:creationId xmlns:p14="http://schemas.microsoft.com/office/powerpoint/2010/main" val="132981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p:txBody>
          <a:bodyPr/>
          <a:lstStyle/>
          <a:p>
            <a:r>
              <a:rPr lang="es-ES" dirty="0"/>
              <a:t>Entornos de programación</a:t>
            </a:r>
          </a:p>
        </p:txBody>
      </p:sp>
    </p:spTree>
    <p:extLst>
      <p:ext uri="{BB962C8B-B14F-4D97-AF65-F5344CB8AC3E}">
        <p14:creationId xmlns:p14="http://schemas.microsoft.com/office/powerpoint/2010/main" val="165320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85F8D-B3B6-4F4E-9AD6-CECC13643378}"/>
              </a:ext>
            </a:extLst>
          </p:cNvPr>
          <p:cNvSpPr>
            <a:spLocks noGrp="1"/>
          </p:cNvSpPr>
          <p:nvPr>
            <p:ph type="title"/>
          </p:nvPr>
        </p:nvSpPr>
        <p:spPr/>
        <p:txBody>
          <a:bodyPr/>
          <a:lstStyle/>
          <a:p>
            <a:r>
              <a:rPr lang="es-ES" cap="none" dirty="0" err="1"/>
              <a:t>Ides</a:t>
            </a:r>
            <a:r>
              <a:rPr lang="es-ES" cap="none" dirty="0"/>
              <a:t> disponibles</a:t>
            </a:r>
          </a:p>
        </p:txBody>
      </p:sp>
      <p:sp>
        <p:nvSpPr>
          <p:cNvPr id="3" name="Marcador de contenido 2">
            <a:extLst>
              <a:ext uri="{FF2B5EF4-FFF2-40B4-BE49-F238E27FC236}">
                <a16:creationId xmlns:a16="http://schemas.microsoft.com/office/drawing/2014/main" id="{A81761C7-B372-40DB-8A43-85FD8F3FDB08}"/>
              </a:ext>
            </a:extLst>
          </p:cNvPr>
          <p:cNvSpPr>
            <a:spLocks noGrp="1"/>
          </p:cNvSpPr>
          <p:nvPr>
            <p:ph idx="1"/>
          </p:nvPr>
        </p:nvSpPr>
        <p:spPr>
          <a:xfrm>
            <a:off x="807720" y="1996441"/>
            <a:ext cx="10307320" cy="4049902"/>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Existen muchos </a:t>
            </a:r>
            <a:r>
              <a:rPr lang="es-ES" sz="1800" b="1" i="0" u="none" strike="noStrike" baseline="0" dirty="0" err="1">
                <a:latin typeface="Arial" panose="020B0604020202020204" pitchFamily="34" charset="0"/>
              </a:rPr>
              <a:t>IDEs</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Integrated</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Development</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Environment</a:t>
            </a:r>
            <a:r>
              <a:rPr lang="es-ES" sz="1800" b="1" i="0" u="none" strike="noStrike" baseline="0" dirty="0">
                <a:latin typeface="Arial" panose="020B0604020202020204" pitchFamily="34" charset="0"/>
              </a:rPr>
              <a:t>) </a:t>
            </a:r>
            <a:r>
              <a:rPr lang="es-ES" sz="1800" b="0" i="0" u="none" strike="noStrike" baseline="0" dirty="0">
                <a:latin typeface="Arial" panose="020B0604020202020204" pitchFamily="34" charset="0"/>
              </a:rPr>
              <a:t>para Python.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Cada uno de ellos está diseñado para dar soporte a una forma de trabajo en función del dominio (análisis de datos, desarrollo general, programación reproducible...) al que se orienten.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Se pueden encontrar </a:t>
            </a:r>
            <a:r>
              <a:rPr lang="es-ES" sz="1800" b="1" i="0" u="none" strike="noStrike" baseline="0" dirty="0">
                <a:latin typeface="Arial" panose="020B0604020202020204" pitchFamily="34" charset="0"/>
              </a:rPr>
              <a:t>desde consolas básicas </a:t>
            </a:r>
            <a:r>
              <a:rPr lang="es-ES" sz="1800" b="0" i="0" u="none" strike="noStrike" baseline="0" dirty="0">
                <a:latin typeface="Arial" panose="020B0604020202020204" pitchFamily="34" charset="0"/>
              </a:rPr>
              <a:t>(tipo R o Matlab) </a:t>
            </a:r>
            <a:r>
              <a:rPr lang="es-ES" sz="1800" b="1" i="0" u="none" strike="noStrike" baseline="0" dirty="0">
                <a:latin typeface="Arial" panose="020B0604020202020204" pitchFamily="34" charset="0"/>
              </a:rPr>
              <a:t>hasta entornos completos de desarrollo y despliegue de aplicaciones </a:t>
            </a:r>
            <a:r>
              <a:rPr lang="es-ES" sz="1800" b="0" i="0" u="none" strike="noStrike" baseline="0" dirty="0">
                <a:latin typeface="Arial" panose="020B0604020202020204" pitchFamily="34" charset="0"/>
              </a:rPr>
              <a:t>y servicios (tipo </a:t>
            </a:r>
            <a:r>
              <a:rPr lang="es-ES" sz="1800" b="1" i="0" u="none" strike="noStrike" baseline="0" dirty="0">
                <a:latin typeface="Arial" panose="020B0604020202020204" pitchFamily="34" charset="0"/>
              </a:rPr>
              <a:t>Visual Studio</a:t>
            </a:r>
            <a:r>
              <a:rPr lang="es-ES" sz="1800" b="0" i="0" u="none" strike="noStrike" baseline="0" dirty="0">
                <a:latin typeface="Arial" panose="020B0604020202020204" pitchFamily="34" charset="0"/>
              </a:rPr>
              <a:t>, Eclipse, NetBeans, etc.). </a:t>
            </a:r>
          </a:p>
          <a:p>
            <a:endParaRPr lang="es-ES" dirty="0"/>
          </a:p>
        </p:txBody>
      </p:sp>
    </p:spTree>
    <p:extLst>
      <p:ext uri="{BB962C8B-B14F-4D97-AF65-F5344CB8AC3E}">
        <p14:creationId xmlns:p14="http://schemas.microsoft.com/office/powerpoint/2010/main" val="120850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E9816-8F24-4119-B3FF-E805E255C3FF}"/>
              </a:ext>
            </a:extLst>
          </p:cNvPr>
          <p:cNvSpPr>
            <a:spLocks noGrp="1"/>
          </p:cNvSpPr>
          <p:nvPr>
            <p:ph type="title"/>
          </p:nvPr>
        </p:nvSpPr>
        <p:spPr>
          <a:xfrm>
            <a:off x="260095" y="660178"/>
            <a:ext cx="7729728" cy="1188720"/>
          </a:xfrm>
        </p:spPr>
        <p:txBody>
          <a:bodyPr/>
          <a:lstStyle/>
          <a:p>
            <a:r>
              <a:rPr lang="es-ES" cap="none" dirty="0"/>
              <a:t>Consola de Python</a:t>
            </a:r>
          </a:p>
        </p:txBody>
      </p:sp>
      <p:sp>
        <p:nvSpPr>
          <p:cNvPr id="3" name="Marcador de contenido 2">
            <a:extLst>
              <a:ext uri="{FF2B5EF4-FFF2-40B4-BE49-F238E27FC236}">
                <a16:creationId xmlns:a16="http://schemas.microsoft.com/office/drawing/2014/main" id="{D15B6966-2C8B-4AE8-9650-9BD2D65B7BA2}"/>
              </a:ext>
            </a:extLst>
          </p:cNvPr>
          <p:cNvSpPr>
            <a:spLocks noGrp="1"/>
          </p:cNvSpPr>
          <p:nvPr>
            <p:ph idx="1"/>
          </p:nvPr>
        </p:nvSpPr>
        <p:spPr>
          <a:xfrm>
            <a:off x="851726" y="1194586"/>
            <a:ext cx="9684193" cy="1969916"/>
          </a:xfrm>
        </p:spPr>
        <p:txBody>
          <a:bodyPr>
            <a:normAutofit lnSpcReduction="10000"/>
          </a:bodyPr>
          <a:lstStyle/>
          <a:p>
            <a:pPr marL="285750" indent="-285750">
              <a:buFont typeface="Arial" panose="020B0604020202020204" pitchFamily="34" charset="0"/>
              <a:buChar char="•"/>
            </a:pPr>
            <a:r>
              <a:rPr lang="es-ES" sz="1800" b="0" i="0" u="none" strike="noStrike" baseline="0" dirty="0">
                <a:latin typeface="Arial" panose="020B0604020202020204" pitchFamily="34" charset="0"/>
              </a:rPr>
              <a:t>Se trata de la </a:t>
            </a:r>
            <a:r>
              <a:rPr lang="es-ES" sz="1800" b="1" i="0" u="none" strike="noStrike" baseline="0" dirty="0">
                <a:latin typeface="Arial" panose="020B0604020202020204" pitchFamily="34" charset="0"/>
              </a:rPr>
              <a:t>consola</a:t>
            </a:r>
            <a:r>
              <a:rPr lang="es-ES" sz="1800" b="0" i="0" u="none" strike="noStrike" baseline="0" dirty="0">
                <a:latin typeface="Arial" panose="020B0604020202020204" pitchFamily="34" charset="0"/>
              </a:rPr>
              <a:t> interactiva de Python. </a:t>
            </a:r>
          </a:p>
          <a:p>
            <a:endParaRPr lang="es-ES" sz="1800" b="0" i="0" u="none" strike="noStrike" baseline="0" dirty="0">
              <a:latin typeface="Arial" panose="020B0604020202020204" pitchFamily="34" charset="0"/>
            </a:endParaRPr>
          </a:p>
          <a:p>
            <a:pPr marL="285750" indent="-285750">
              <a:buFont typeface="Arial" panose="020B0604020202020204" pitchFamily="34" charset="0"/>
              <a:buChar char="•"/>
            </a:pPr>
            <a:r>
              <a:rPr lang="es-ES" sz="1800" b="0" i="0" u="none" strike="noStrike" baseline="0" dirty="0">
                <a:latin typeface="Arial" panose="020B0604020202020204" pitchFamily="34" charset="0"/>
              </a:rPr>
              <a:t>Se accede al intérprete y se trabaja con el mismo desde la </a:t>
            </a:r>
            <a:r>
              <a:rPr lang="es-ES" sz="1800" b="1" i="0" u="none" strike="noStrike" baseline="0" dirty="0">
                <a:latin typeface="Arial" panose="020B0604020202020204" pitchFamily="34" charset="0"/>
              </a:rPr>
              <a:t>línea de </a:t>
            </a:r>
            <a:r>
              <a:rPr lang="es-ES" sz="1800" b="1" i="0" u="none" strike="noStrike" baseline="0" dirty="0" err="1">
                <a:latin typeface="Arial" panose="020B0604020202020204" pitchFamily="34" charset="0"/>
              </a:rPr>
              <a:t>commandos</a:t>
            </a:r>
            <a:r>
              <a:rPr lang="es-ES" sz="1800" b="1" i="0" u="none" strike="noStrike" baseline="0" dirty="0">
                <a:latin typeface="Arial" panose="020B0604020202020204" pitchFamily="34" charset="0"/>
              </a:rPr>
              <a:t> del sistema operativo. </a:t>
            </a:r>
          </a:p>
          <a:p>
            <a:endParaRPr lang="es-ES" sz="1800" b="1" i="0" u="none" strike="noStrike" baseline="0" dirty="0">
              <a:latin typeface="Arial" panose="020B0604020202020204" pitchFamily="34" charset="0"/>
            </a:endParaRPr>
          </a:p>
          <a:p>
            <a:pPr marL="285750" indent="-285750">
              <a:buFont typeface="Arial" panose="020B0604020202020204" pitchFamily="34" charset="0"/>
              <a:buChar char="•"/>
            </a:pPr>
            <a:r>
              <a:rPr lang="es-ES" sz="1800" b="0" i="0" u="none" strike="noStrike" baseline="0" dirty="0">
                <a:latin typeface="Arial" panose="020B0604020202020204" pitchFamily="34" charset="0"/>
              </a:rPr>
              <a:t>Interpreta los inputs introducidos, evalúa los mismos y ofrece un output por cada uno de ellos</a:t>
            </a:r>
          </a:p>
          <a:p>
            <a:endParaRPr lang="es-ES" dirty="0"/>
          </a:p>
        </p:txBody>
      </p:sp>
      <p:pic>
        <p:nvPicPr>
          <p:cNvPr id="7" name="Imagen 6">
            <a:extLst>
              <a:ext uri="{FF2B5EF4-FFF2-40B4-BE49-F238E27FC236}">
                <a16:creationId xmlns:a16="http://schemas.microsoft.com/office/drawing/2014/main" id="{2A5C455A-392F-4B2E-A90C-15EB7BCB53C1}"/>
              </a:ext>
            </a:extLst>
          </p:cNvPr>
          <p:cNvPicPr>
            <a:picLocks noChangeAspect="1"/>
          </p:cNvPicPr>
          <p:nvPr/>
        </p:nvPicPr>
        <p:blipFill>
          <a:blip r:embed="rId2"/>
          <a:stretch>
            <a:fillRect/>
          </a:stretch>
        </p:blipFill>
        <p:spPr>
          <a:xfrm>
            <a:off x="2619509" y="3327062"/>
            <a:ext cx="6577061" cy="2814658"/>
          </a:xfrm>
          <a:prstGeom prst="rect">
            <a:avLst/>
          </a:prstGeom>
        </p:spPr>
      </p:pic>
    </p:spTree>
    <p:extLst>
      <p:ext uri="{BB962C8B-B14F-4D97-AF65-F5344CB8AC3E}">
        <p14:creationId xmlns:p14="http://schemas.microsoft.com/office/powerpoint/2010/main" val="41102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2228-7D5B-4717-9056-0A158EED71B5}"/>
              </a:ext>
            </a:extLst>
          </p:cNvPr>
          <p:cNvSpPr>
            <a:spLocks noGrp="1"/>
          </p:cNvSpPr>
          <p:nvPr>
            <p:ph type="title"/>
          </p:nvPr>
        </p:nvSpPr>
        <p:spPr>
          <a:xfrm>
            <a:off x="640079" y="640079"/>
            <a:ext cx="3402531" cy="5272242"/>
          </a:xfrm>
        </p:spPr>
        <p:txBody>
          <a:bodyPr>
            <a:normAutofit/>
          </a:bodyPr>
          <a:lstStyle/>
          <a:p>
            <a:r>
              <a:rPr lang="es-ES" cap="none" dirty="0"/>
              <a:t>Notebook</a:t>
            </a:r>
          </a:p>
        </p:txBody>
      </p:sp>
      <p:sp>
        <p:nvSpPr>
          <p:cNvPr id="3" name="Marcador de contenido 2">
            <a:extLst>
              <a:ext uri="{FF2B5EF4-FFF2-40B4-BE49-F238E27FC236}">
                <a16:creationId xmlns:a16="http://schemas.microsoft.com/office/drawing/2014/main" id="{20686AD4-FC6C-4D9C-AD48-B8307ACF51F4}"/>
              </a:ext>
            </a:extLst>
          </p:cNvPr>
          <p:cNvSpPr>
            <a:spLocks noGrp="1"/>
          </p:cNvSpPr>
          <p:nvPr>
            <p:ph idx="1"/>
          </p:nvPr>
        </p:nvSpPr>
        <p:spPr>
          <a:xfrm>
            <a:off x="990600" y="1214119"/>
            <a:ext cx="10376615" cy="2834737"/>
          </a:xfrm>
        </p:spPr>
        <p:txBody>
          <a:bodyPr>
            <a:normAutofit fontScale="77500" lnSpcReduction="20000"/>
          </a:bodyPr>
          <a:lstStyle/>
          <a:p>
            <a:pPr marL="342900" indent="-342900">
              <a:buFont typeface="Arial" panose="020B0604020202020204" pitchFamily="34" charset="0"/>
              <a:buChar char="•"/>
            </a:pPr>
            <a:r>
              <a:rPr lang="es-ES" sz="2300" b="0" i="0" u="none" strike="noStrike" baseline="0" dirty="0">
                <a:latin typeface="Arial" panose="020B0604020202020204" pitchFamily="34" charset="0"/>
              </a:rPr>
              <a:t>Evolución de la consola interactiva de </a:t>
            </a:r>
            <a:r>
              <a:rPr lang="es-ES" sz="2300" b="0" i="0" u="none" strike="noStrike" baseline="0" dirty="0" err="1">
                <a:latin typeface="Arial" panose="020B0604020202020204" pitchFamily="34" charset="0"/>
              </a:rPr>
              <a:t>IPython</a:t>
            </a:r>
            <a:r>
              <a:rPr lang="es-ES" sz="2300" b="0" i="0" u="none" strike="noStrike" baseline="0" dirty="0">
                <a:latin typeface="Arial" panose="020B0604020202020204" pitchFamily="34" charset="0"/>
              </a:rPr>
              <a:t>, que ha derivado en el </a:t>
            </a:r>
            <a:r>
              <a:rPr lang="es-ES" sz="2300" b="1" i="0" u="none" strike="noStrike" baseline="0" dirty="0">
                <a:latin typeface="Arial" panose="020B0604020202020204" pitchFamily="34" charset="0"/>
              </a:rPr>
              <a:t>Proyecto </a:t>
            </a:r>
            <a:r>
              <a:rPr lang="es-ES" sz="2300" b="1" i="0" u="none" strike="noStrike" baseline="0" dirty="0" err="1">
                <a:latin typeface="Arial" panose="020B0604020202020204" pitchFamily="34" charset="0"/>
              </a:rPr>
              <a:t>Jupyter</a:t>
            </a:r>
            <a:r>
              <a:rPr lang="es-ES" sz="2300" b="0" i="0" u="none" strike="noStrike" baseline="0" dirty="0">
                <a:latin typeface="Arial" panose="020B0604020202020204" pitchFamily="34" charset="0"/>
              </a:rPr>
              <a:t>.</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Se trata de un </a:t>
            </a:r>
            <a:r>
              <a:rPr lang="es-ES" sz="2300" b="1" i="0" u="none" strike="noStrike" baseline="0" dirty="0">
                <a:latin typeface="Arial" panose="020B0604020202020204" pitchFamily="34" charset="0"/>
              </a:rPr>
              <a:t>intérprete de Python ejecutado </a:t>
            </a:r>
            <a:r>
              <a:rPr lang="es-ES" sz="2300" b="0" i="0" u="none" strike="noStrike" baseline="0" dirty="0">
                <a:latin typeface="Arial" panose="020B0604020202020204" pitchFamily="34" charset="0"/>
              </a:rPr>
              <a:t>directamente </a:t>
            </a:r>
            <a:r>
              <a:rPr lang="es-ES" sz="2300" b="1" i="0" u="none" strike="noStrike" baseline="0" dirty="0">
                <a:latin typeface="Arial" panose="020B0604020202020204" pitchFamily="34" charset="0"/>
              </a:rPr>
              <a:t>sobre un navegador Web.</a:t>
            </a:r>
            <a:r>
              <a:rPr lang="es-ES" sz="2300" b="0" i="0" u="none" strike="noStrike" baseline="0" dirty="0">
                <a:latin typeface="Arial" panose="020B0604020202020204" pitchFamily="34" charset="0"/>
              </a:rPr>
              <a:t> </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Permite combinar “</a:t>
            </a:r>
            <a:r>
              <a:rPr lang="es-ES" sz="2300" b="1" i="0" u="none" strike="noStrike" baseline="0" dirty="0">
                <a:latin typeface="Arial" panose="020B0604020202020204" pitchFamily="34" charset="0"/>
              </a:rPr>
              <a:t>celdas</a:t>
            </a:r>
            <a:r>
              <a:rPr lang="es-ES" sz="2300" b="0" i="0" u="none" strike="noStrike" baseline="0" dirty="0">
                <a:latin typeface="Arial" panose="020B0604020202020204" pitchFamily="34" charset="0"/>
              </a:rPr>
              <a:t>” de código con </a:t>
            </a:r>
            <a:r>
              <a:rPr lang="es-ES" sz="2300" b="1" i="0" u="none" strike="noStrike" baseline="0" dirty="0">
                <a:latin typeface="Arial" panose="020B0604020202020204" pitchFamily="34" charset="0"/>
              </a:rPr>
              <a:t>texto enriquecido </a:t>
            </a:r>
            <a:r>
              <a:rPr lang="es-ES" sz="2300" b="0" i="0" u="none" strike="noStrike" baseline="0" dirty="0">
                <a:latin typeface="Arial" panose="020B0604020202020204" pitchFamily="34" charset="0"/>
              </a:rPr>
              <a:t>(HTML, </a:t>
            </a:r>
            <a:r>
              <a:rPr lang="es-ES" sz="2300" b="1" i="0" u="none" strike="noStrike" baseline="0" dirty="0">
                <a:latin typeface="Arial" panose="020B0604020202020204" pitchFamily="34" charset="0"/>
              </a:rPr>
              <a:t>imágenes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gráficos</a:t>
            </a:r>
            <a:r>
              <a:rPr lang="es-ES" sz="2300" b="0" i="0" u="none" strike="noStrike" baseline="0" dirty="0">
                <a:latin typeface="Arial" panose="020B0604020202020204" pitchFamily="34" charset="0"/>
              </a:rPr>
              <a:t>, etc.). </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Permite almacenar </a:t>
            </a:r>
            <a:r>
              <a:rPr lang="es-ES" sz="2300" b="1" i="0" u="none" strike="noStrike" baseline="0" dirty="0">
                <a:latin typeface="Arial" panose="020B0604020202020204" pitchFamily="34" charset="0"/>
              </a:rPr>
              <a:t>en un único documento comentarios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entradas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código y salidas</a:t>
            </a:r>
            <a:r>
              <a:rPr lang="es-ES" sz="2300" b="0" i="0" u="none" strike="noStrike" baseline="0" dirty="0">
                <a:latin typeface="Arial" panose="020B0604020202020204" pitchFamily="34" charset="0"/>
              </a:rPr>
              <a:t>. </a:t>
            </a:r>
          </a:p>
          <a:p>
            <a:endParaRPr lang="es-ES" dirty="0"/>
          </a:p>
        </p:txBody>
      </p:sp>
      <p:pic>
        <p:nvPicPr>
          <p:cNvPr id="5" name="Imagen 4">
            <a:extLst>
              <a:ext uri="{FF2B5EF4-FFF2-40B4-BE49-F238E27FC236}">
                <a16:creationId xmlns:a16="http://schemas.microsoft.com/office/drawing/2014/main" id="{489DFF9F-88D5-424B-A92E-7A13C0AAF9F6}"/>
              </a:ext>
            </a:extLst>
          </p:cNvPr>
          <p:cNvPicPr>
            <a:picLocks noChangeAspect="1"/>
          </p:cNvPicPr>
          <p:nvPr/>
        </p:nvPicPr>
        <p:blipFill>
          <a:blip r:embed="rId2"/>
          <a:stretch>
            <a:fillRect/>
          </a:stretch>
        </p:blipFill>
        <p:spPr>
          <a:xfrm>
            <a:off x="4265703" y="3747743"/>
            <a:ext cx="4615452" cy="2203878"/>
          </a:xfrm>
          <a:prstGeom prst="rect">
            <a:avLst/>
          </a:prstGeom>
          <a:ln w="31750" cap="sq">
            <a:solidFill>
              <a:srgbClr val="FFFFFF"/>
            </a:solidFill>
            <a:miter lim="800000"/>
          </a:ln>
        </p:spPr>
      </p:pic>
    </p:spTree>
    <p:extLst>
      <p:ext uri="{BB962C8B-B14F-4D97-AF65-F5344CB8AC3E}">
        <p14:creationId xmlns:p14="http://schemas.microsoft.com/office/powerpoint/2010/main" val="3465265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52DA4-D185-4235-893E-00F9BE6B3008}"/>
              </a:ext>
            </a:extLst>
          </p:cNvPr>
          <p:cNvSpPr>
            <a:spLocks noGrp="1"/>
          </p:cNvSpPr>
          <p:nvPr>
            <p:ph type="title"/>
          </p:nvPr>
        </p:nvSpPr>
        <p:spPr/>
        <p:txBody>
          <a:bodyPr/>
          <a:lstStyle/>
          <a:p>
            <a:r>
              <a:rPr lang="es-ES" cap="none" dirty="0" err="1"/>
              <a:t>JupyterLab</a:t>
            </a:r>
            <a:endParaRPr lang="es-ES" cap="none" dirty="0"/>
          </a:p>
        </p:txBody>
      </p:sp>
      <p:sp>
        <p:nvSpPr>
          <p:cNvPr id="3" name="Marcador de contenido 2">
            <a:extLst>
              <a:ext uri="{FF2B5EF4-FFF2-40B4-BE49-F238E27FC236}">
                <a16:creationId xmlns:a16="http://schemas.microsoft.com/office/drawing/2014/main" id="{1D015913-3DF7-43A4-9569-B274AEACC7F7}"/>
              </a:ext>
            </a:extLst>
          </p:cNvPr>
          <p:cNvSpPr>
            <a:spLocks noGrp="1"/>
          </p:cNvSpPr>
          <p:nvPr>
            <p:ph idx="1"/>
          </p:nvPr>
        </p:nvSpPr>
        <p:spPr>
          <a:xfrm>
            <a:off x="820119" y="2202601"/>
            <a:ext cx="11431254" cy="3858806"/>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Se considera la </a:t>
            </a:r>
            <a:r>
              <a:rPr lang="es-ES" sz="1800" b="1" i="0" u="none" strike="noStrike" baseline="0" dirty="0">
                <a:latin typeface="Arial" panose="020B0604020202020204" pitchFamily="34" charset="0"/>
              </a:rPr>
              <a:t>evolución de </a:t>
            </a:r>
            <a:r>
              <a:rPr lang="es-ES" sz="1800" b="1" i="0" u="none" strike="noStrike" baseline="0" dirty="0" err="1">
                <a:latin typeface="Arial" panose="020B0604020202020204" pitchFamily="34" charset="0"/>
              </a:rPr>
              <a:t>Jupyter</a:t>
            </a:r>
            <a:r>
              <a:rPr lang="es-ES" sz="1800" b="1" i="0" u="none" strike="noStrike" baseline="0" dirty="0">
                <a:latin typeface="Arial" panose="020B0604020202020204" pitchFamily="34" charset="0"/>
              </a:rPr>
              <a:t> Notebook</a:t>
            </a:r>
            <a:r>
              <a:rPr lang="es-ES" sz="1800" b="0" i="0" u="none" strike="noStrike" baseline="0" dirty="0">
                <a:latin typeface="Arial" panose="020B0604020202020204" pitchFamily="34" charset="0"/>
              </a:rPr>
              <a:t>.</a:t>
            </a:r>
          </a:p>
          <a:p>
            <a:pPr algn="just"/>
            <a:r>
              <a:rPr lang="es-ES" sz="1800" b="0" i="0" u="none" strike="noStrike" baseline="0" dirty="0">
                <a:latin typeface="Arial" panose="020B0604020202020204" pitchFamily="34" charset="0"/>
              </a:rPr>
              <a:t> </a:t>
            </a:r>
          </a:p>
          <a:p>
            <a:pPr marL="285750" indent="-285750" algn="just">
              <a:buFont typeface="Arial" panose="020B0604020202020204" pitchFamily="34" charset="0"/>
              <a:buChar char="•"/>
            </a:pPr>
            <a:r>
              <a:rPr lang="es-ES" sz="1800" b="1" i="0" u="none" strike="noStrike" baseline="0" dirty="0">
                <a:latin typeface="Arial" panose="020B0604020202020204" pitchFamily="34" charset="0"/>
              </a:rPr>
              <a:t>Mejora la interfaz</a:t>
            </a:r>
            <a:r>
              <a:rPr lang="es-ES" sz="1800" b="0" i="0" u="none" strike="noStrike" baseline="0" dirty="0">
                <a:latin typeface="Arial" panose="020B0604020202020204" pitchFamily="34" charset="0"/>
              </a:rPr>
              <a:t>, ofrece más opciones de personalización e interacción.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Proporciona </a:t>
            </a:r>
            <a:r>
              <a:rPr lang="es-ES" sz="1800" b="1" i="0" u="none" strike="noStrike" baseline="0" dirty="0">
                <a:latin typeface="Arial" panose="020B0604020202020204" pitchFamily="34" charset="0"/>
              </a:rPr>
              <a:t>editores de texto y terminales de Python</a:t>
            </a:r>
            <a:r>
              <a:rPr lang="es-ES" sz="1800" b="0" i="0" u="none" strike="noStrike" baseline="0" dirty="0">
                <a:latin typeface="Arial" panose="020B0604020202020204" pitchFamily="34" charset="0"/>
              </a:rPr>
              <a:t>, entre otros componentes que pueden abrirse y visualizarse </a:t>
            </a:r>
            <a:r>
              <a:rPr lang="es-ES" sz="1800" b="1" i="0" u="none" strike="noStrike" baseline="0" dirty="0">
                <a:latin typeface="Arial" panose="020B0604020202020204" pitchFamily="34" charset="0"/>
              </a:rPr>
              <a:t>al mismo tiempo que</a:t>
            </a:r>
            <a:r>
              <a:rPr lang="es-ES" sz="1800" b="0" i="0" u="none" strike="noStrike" baseline="0" dirty="0">
                <a:latin typeface="Arial" panose="020B0604020202020204" pitchFamily="34" charset="0"/>
              </a:rPr>
              <a:t> los documentos de </a:t>
            </a:r>
            <a:r>
              <a:rPr lang="es-ES" sz="1800" b="1" i="0" u="none" strike="noStrike" baseline="0" dirty="0">
                <a:latin typeface="Arial" panose="020B0604020202020204" pitchFamily="34" charset="0"/>
              </a:rPr>
              <a:t>Notebook</a:t>
            </a:r>
            <a:r>
              <a:rPr lang="es-ES" sz="1800" b="0" i="0" u="none" strike="noStrike" baseline="0" dirty="0">
                <a:latin typeface="Arial" panose="020B0604020202020204" pitchFamily="34" charset="0"/>
              </a:rPr>
              <a:t>.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Incluye también </a:t>
            </a:r>
            <a:r>
              <a:rPr lang="es-ES" sz="1800" b="1" i="0" u="none" strike="noStrike" baseline="0" dirty="0">
                <a:latin typeface="Arial" panose="020B0604020202020204" pitchFamily="34" charset="0"/>
              </a:rPr>
              <a:t>accesos directos</a:t>
            </a:r>
            <a:r>
              <a:rPr lang="es-ES" sz="1800" b="0" i="0" u="none" strike="noStrike" baseline="0" dirty="0">
                <a:latin typeface="Arial" panose="020B0604020202020204" pitchFamily="34" charset="0"/>
              </a:rPr>
              <a:t> a Google Drive y otros </a:t>
            </a:r>
            <a:r>
              <a:rPr lang="es-ES" sz="1800" b="1" i="0" u="none" strike="noStrike" baseline="0" dirty="0">
                <a:latin typeface="Arial" panose="020B0604020202020204" pitchFamily="34" charset="0"/>
              </a:rPr>
              <a:t>servicios en la nube. </a:t>
            </a:r>
          </a:p>
          <a:p>
            <a:endParaRPr lang="es-ES" dirty="0"/>
          </a:p>
        </p:txBody>
      </p:sp>
    </p:spTree>
    <p:extLst>
      <p:ext uri="{BB962C8B-B14F-4D97-AF65-F5344CB8AC3E}">
        <p14:creationId xmlns:p14="http://schemas.microsoft.com/office/powerpoint/2010/main" val="1448932001"/>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Panorámica</PresentationFormat>
  <Paragraphs>100</Paragraphs>
  <Slides>19</Slides>
  <Notes>1</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Georgia</vt:lpstr>
      <vt:lpstr>Roboto</vt:lpstr>
      <vt:lpstr>Tahoma</vt:lpstr>
      <vt:lpstr>Tema de Office</vt:lpstr>
      <vt:lpstr>Introducción a Python</vt:lpstr>
      <vt:lpstr>Un poco de historia</vt:lpstr>
      <vt:lpstr>¿Qué es Python?</vt:lpstr>
      <vt:lpstr>¿Qué es Python? II</vt:lpstr>
      <vt:lpstr>Entornos de programación</vt:lpstr>
      <vt:lpstr>Ides disponibles</vt:lpstr>
      <vt:lpstr>Consola de Python</vt:lpstr>
      <vt:lpstr>Notebook</vt:lpstr>
      <vt:lpstr>JupyterLab</vt:lpstr>
      <vt:lpstr>Spyder</vt:lpstr>
      <vt:lpstr>Visual studio code</vt:lpstr>
      <vt:lpstr>Pycharm</vt:lpstr>
      <vt:lpstr>Frameworks de distribución</vt:lpstr>
      <vt:lpstr>Presentación de PowerPoint</vt:lpstr>
      <vt:lpstr>Presentación de PowerPoint</vt:lpstr>
      <vt:lpstr>Entorno de programación para la asignatura</vt:lpstr>
      <vt:lpstr>¿Qué es Google Colaboratory?</vt:lpstr>
      <vt:lpstr>Primeros pasos</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nacho</dc:creator>
  <cp:keywords/>
  <dc:description/>
  <cp:lastModifiedBy>HERNANDEZ, JUAN, Vodafone Spain</cp:lastModifiedBy>
  <cp:revision>33</cp:revision>
  <dcterms:created xsi:type="dcterms:W3CDTF">2018-02-06T08:53:35Z</dcterms:created>
  <dcterms:modified xsi:type="dcterms:W3CDTF">2021-05-16T18:54:40Z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0dda9e-e2e2-4af8-b1b5-a3b06c6d8782_Enabled">
    <vt:lpwstr>true</vt:lpwstr>
  </property>
  <property fmtid="{D5CDD505-2E9C-101B-9397-08002B2CF9AE}" pid="3" name="MSIP_Label_910dda9e-e2e2-4af8-b1b5-a3b06c6d8782_SetDate">
    <vt:lpwstr>2021-05-05T14:27:23Z</vt:lpwstr>
  </property>
  <property fmtid="{D5CDD505-2E9C-101B-9397-08002B2CF9AE}" pid="4" name="MSIP_Label_910dda9e-e2e2-4af8-b1b5-a3b06c6d8782_Method">
    <vt:lpwstr>Privileged</vt:lpwstr>
  </property>
  <property fmtid="{D5CDD505-2E9C-101B-9397-08002B2CF9AE}" pid="5" name="MSIP_Label_910dda9e-e2e2-4af8-b1b5-a3b06c6d8782_Name">
    <vt:lpwstr>910dda9e-e2e2-4af8-b1b5-a3b06c6d8782</vt:lpwstr>
  </property>
  <property fmtid="{D5CDD505-2E9C-101B-9397-08002B2CF9AE}" pid="6" name="MSIP_Label_910dda9e-e2e2-4af8-b1b5-a3b06c6d8782_SiteId">
    <vt:lpwstr>68283f3b-8487-4c86-adb3-a5228f18b893</vt:lpwstr>
  </property>
  <property fmtid="{D5CDD505-2E9C-101B-9397-08002B2CF9AE}" pid="7" name="MSIP_Label_910dda9e-e2e2-4af8-b1b5-a3b06c6d8782_ActionId">
    <vt:lpwstr>6eaf8623-dbca-4f73-9d30-e345ea953cbb</vt:lpwstr>
  </property>
  <property fmtid="{D5CDD505-2E9C-101B-9397-08002B2CF9AE}" pid="8" name="MSIP_Label_910dda9e-e2e2-4af8-b1b5-a3b06c6d8782_ContentBits">
    <vt:lpwstr>2</vt:lpwstr>
  </property>
  <property fmtid="{D5CDD505-2E9C-101B-9397-08002B2CF9AE}" pid="9" name="ClassificationContentMarkingFooterLocations">
    <vt:lpwstr>Tema de Office:5</vt:lpwstr>
  </property>
  <property fmtid="{D5CDD505-2E9C-101B-9397-08002B2CF9AE}" pid="10" name="ClassificationContentMarkingFooterText">
    <vt:lpwstr>C1 Public</vt:lpwstr>
  </property>
</Properties>
</file>